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25"/>
  </p:notesMasterIdLst>
  <p:sldIdLst>
    <p:sldId id="256" r:id="rId2"/>
    <p:sldId id="268" r:id="rId3"/>
    <p:sldId id="258" r:id="rId4"/>
    <p:sldId id="277" r:id="rId5"/>
    <p:sldId id="257" r:id="rId6"/>
    <p:sldId id="272" r:id="rId7"/>
    <p:sldId id="259" r:id="rId8"/>
    <p:sldId id="273" r:id="rId9"/>
    <p:sldId id="275" r:id="rId10"/>
    <p:sldId id="261" r:id="rId11"/>
    <p:sldId id="262" r:id="rId12"/>
    <p:sldId id="274" r:id="rId13"/>
    <p:sldId id="263" r:id="rId14"/>
    <p:sldId id="264" r:id="rId15"/>
    <p:sldId id="281" r:id="rId16"/>
    <p:sldId id="280" r:id="rId17"/>
    <p:sldId id="265" r:id="rId18"/>
    <p:sldId id="282" r:id="rId19"/>
    <p:sldId id="270" r:id="rId20"/>
    <p:sldId id="283" r:id="rId21"/>
    <p:sldId id="266" r:id="rId22"/>
    <p:sldId id="279" r:id="rId23"/>
    <p:sldId id="284" r:id="rId2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00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64049437109586"/>
          <c:y val="0.15342995169082127"/>
          <c:w val="0.71519005303921135"/>
          <c:h val="0.751065768952793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'C:\Users\Sonja.AEK\AppData\Local\Microsoft\Windows\Temporary Internet Files\Content.Outlook\UCHGSCP6\[TAULUKOITA, HumanistiURA.xlsx]Taul1'!$G$9</c:f>
              <c:strCache>
                <c:ptCount val="1"/>
                <c:pt idx="0">
                  <c:v>Nainen</c:v>
                </c:pt>
              </c:strCache>
            </c:strRef>
          </c:tx>
          <c:invertIfNegative val="0"/>
          <c:cat>
            <c:strRef>
              <c:f>'C:\Users\Sonja.AEK\AppData\Local\Microsoft\Windows\Temporary Internet Files\Content.Outlook\UCHGSCP6\[TAULUKOITA, HumanistiURA.xlsx]Taul1'!$F$10:$F$13</c:f>
              <c:strCache>
                <c:ptCount val="4"/>
                <c:pt idx="0">
                  <c:v>yli 50 vuotta</c:v>
                </c:pt>
                <c:pt idx="1">
                  <c:v>40-49 vuotta</c:v>
                </c:pt>
                <c:pt idx="2">
                  <c:v>30-39 vuotta</c:v>
                </c:pt>
                <c:pt idx="3">
                  <c:v>alle 29 vuotta</c:v>
                </c:pt>
              </c:strCache>
            </c:strRef>
          </c:cat>
          <c:val>
            <c:numRef>
              <c:f>'C:\Users\Sonja.AEK\AppData\Local\Microsoft\Windows\Temporary Internet Files\Content.Outlook\UCHGSCP6\[TAULUKOITA, HumanistiURA.xlsx]Taul1'!$G$10:$G$13</c:f>
              <c:numCache>
                <c:formatCode>General</c:formatCode>
                <c:ptCount val="4"/>
                <c:pt idx="0">
                  <c:v>19.3</c:v>
                </c:pt>
                <c:pt idx="1">
                  <c:v>21.5</c:v>
                </c:pt>
                <c:pt idx="2">
                  <c:v>40.4</c:v>
                </c:pt>
                <c:pt idx="3">
                  <c:v>18.899999999999999</c:v>
                </c:pt>
              </c:numCache>
            </c:numRef>
          </c:val>
        </c:ser>
        <c:ser>
          <c:idx val="1"/>
          <c:order val="1"/>
          <c:tx>
            <c:strRef>
              <c:f>'C:\Users\Sonja.AEK\AppData\Local\Microsoft\Windows\Temporary Internet Files\Content.Outlook\UCHGSCP6\[TAULUKOITA, HumanistiURA.xlsx]Taul1'!$H$9</c:f>
              <c:strCache>
                <c:ptCount val="1"/>
                <c:pt idx="0">
                  <c:v>Mies </c:v>
                </c:pt>
              </c:strCache>
            </c:strRef>
          </c:tx>
          <c:invertIfNegative val="0"/>
          <c:cat>
            <c:strRef>
              <c:f>'C:\Users\Sonja.AEK\AppData\Local\Microsoft\Windows\Temporary Internet Files\Content.Outlook\UCHGSCP6\[TAULUKOITA, HumanistiURA.xlsx]Taul1'!$F$10:$F$13</c:f>
              <c:strCache>
                <c:ptCount val="4"/>
                <c:pt idx="0">
                  <c:v>yli 50 vuotta</c:v>
                </c:pt>
                <c:pt idx="1">
                  <c:v>40-49 vuotta</c:v>
                </c:pt>
                <c:pt idx="2">
                  <c:v>30-39 vuotta</c:v>
                </c:pt>
                <c:pt idx="3">
                  <c:v>alle 29 vuotta</c:v>
                </c:pt>
              </c:strCache>
            </c:strRef>
          </c:cat>
          <c:val>
            <c:numRef>
              <c:f>'C:\Users\Sonja.AEK\AppData\Local\Microsoft\Windows\Temporary Internet Files\Content.Outlook\UCHGSCP6\[TAULUKOITA, HumanistiURA.xlsx]Taul1'!$H$10:$H$13</c:f>
              <c:numCache>
                <c:formatCode>General</c:formatCode>
                <c:ptCount val="4"/>
                <c:pt idx="0">
                  <c:v>23.3</c:v>
                </c:pt>
                <c:pt idx="1">
                  <c:v>23.3</c:v>
                </c:pt>
                <c:pt idx="2">
                  <c:v>41.7</c:v>
                </c:pt>
                <c:pt idx="3">
                  <c:v>11.7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47168"/>
        <c:axId val="21048704"/>
      </c:barChart>
      <c:catAx>
        <c:axId val="21047168"/>
        <c:scaling>
          <c:orientation val="minMax"/>
        </c:scaling>
        <c:delete val="0"/>
        <c:axPos val="b"/>
        <c:majorTickMark val="out"/>
        <c:minorTickMark val="none"/>
        <c:tickLblPos val="nextTo"/>
        <c:crossAx val="21048704"/>
        <c:crosses val="autoZero"/>
        <c:auto val="1"/>
        <c:lblAlgn val="ctr"/>
        <c:lblOffset val="100"/>
        <c:noMultiLvlLbl val="0"/>
      </c:catAx>
      <c:valAx>
        <c:axId val="21048704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0471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Oliko ensimmäinen työpaikkasi valmistumisen jälkeen…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2300507279639373"/>
          <c:y val="0.34229455655720792"/>
          <c:w val="0.54203194331650251"/>
          <c:h val="0.57102608638722685"/>
        </c:manualLayout>
      </c:layout>
      <c:pie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Taul1!$B$77:$B$78</c:f>
              <c:strCache>
                <c:ptCount val="2"/>
                <c:pt idx="0">
                  <c:v>vakituinen/toistaiseksi voimassa oleva</c:v>
                </c:pt>
                <c:pt idx="1">
                  <c:v>määräaikainen</c:v>
                </c:pt>
              </c:strCache>
            </c:strRef>
          </c:cat>
          <c:val>
            <c:numRef>
              <c:f>Taul1!$C$77:$C$78</c:f>
              <c:numCache>
                <c:formatCode>###0.0%</c:formatCode>
                <c:ptCount val="2"/>
                <c:pt idx="0">
                  <c:v>0.30328495034377384</c:v>
                </c:pt>
                <c:pt idx="1">
                  <c:v>0.69671504965622622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Onko tämänhetkinen työpaikkasi…</a:t>
            </a:r>
          </a:p>
        </c:rich>
      </c:tx>
      <c:layout>
        <c:manualLayout>
          <c:xMode val="edge"/>
          <c:yMode val="edge"/>
          <c:x val="0.13011458322812619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Taul1!$A$80:$A$81</c:f>
              <c:strCache>
                <c:ptCount val="2"/>
                <c:pt idx="0">
                  <c:v>vakituinen/toistaiseksi voimassa oleva</c:v>
                </c:pt>
                <c:pt idx="1">
                  <c:v>määräaikainen</c:v>
                </c:pt>
              </c:strCache>
            </c:strRef>
          </c:cat>
          <c:val>
            <c:numRef>
              <c:f>Taul1!$B$80:$B$81</c:f>
              <c:numCache>
                <c:formatCode>###0.0%</c:formatCode>
                <c:ptCount val="2"/>
                <c:pt idx="0">
                  <c:v>0.75564278704612364</c:v>
                </c:pt>
                <c:pt idx="1">
                  <c:v>0.24435721295387633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'C:\Users\Sonja.AEK\AppData\Local\Microsoft\Windows\Temporary Internet Files\Content.Outlook\UCHGSCP6\[TAULUKOITA, HumanistiURA.xlsx]Taul1'!$H$85:$H$97</c:f>
              <c:strCache>
                <c:ptCount val="13"/>
                <c:pt idx="0">
                  <c:v>viestintätaidot</c:v>
                </c:pt>
                <c:pt idx="1">
                  <c:v>kielitaito</c:v>
                </c:pt>
                <c:pt idx="2">
                  <c:v>projektinhallinta</c:v>
                </c:pt>
                <c:pt idx="3">
                  <c:v>asiakaspalvelu</c:v>
                </c:pt>
                <c:pt idx="4">
                  <c:v>toiminnan kehittäminen</c:v>
                </c:pt>
                <c:pt idx="5">
                  <c:v>tiimityötaidot</c:v>
                </c:pt>
                <c:pt idx="6">
                  <c:v>ICT-taidot</c:v>
                </c:pt>
                <c:pt idx="7">
                  <c:v>kulttuurien ja historian tuntemus</c:v>
                </c:pt>
                <c:pt idx="8">
                  <c:v>yleiset työelämätaidot</c:v>
                </c:pt>
                <c:pt idx="9">
                  <c:v>pedagoginen osaaminen</c:v>
                </c:pt>
                <c:pt idx="10">
                  <c:v>verkostoitumistaidot</c:v>
                </c:pt>
                <c:pt idx="11">
                  <c:v>markkinointi ja mainonta</c:v>
                </c:pt>
                <c:pt idx="12">
                  <c:v>esimiestaidot</c:v>
                </c:pt>
              </c:strCache>
            </c:strRef>
          </c:cat>
          <c:val>
            <c:numRef>
              <c:f>'C:\Users\Sonja.AEK\AppData\Local\Microsoft\Windows\Temporary Internet Files\Content.Outlook\UCHGSCP6\[TAULUKOITA, HumanistiURA.xlsx]Taul1'!$I$85:$I$97</c:f>
              <c:numCache>
                <c:formatCode>General</c:formatCode>
                <c:ptCount val="13"/>
                <c:pt idx="0">
                  <c:v>30.9</c:v>
                </c:pt>
                <c:pt idx="1">
                  <c:v>27.8</c:v>
                </c:pt>
                <c:pt idx="2">
                  <c:v>26.6</c:v>
                </c:pt>
                <c:pt idx="3">
                  <c:v>21.9</c:v>
                </c:pt>
                <c:pt idx="4">
                  <c:v>18.3</c:v>
                </c:pt>
                <c:pt idx="5">
                  <c:v>17.399999999999999</c:v>
                </c:pt>
                <c:pt idx="6">
                  <c:v>16</c:v>
                </c:pt>
                <c:pt idx="7">
                  <c:v>15.4</c:v>
                </c:pt>
                <c:pt idx="8">
                  <c:v>12.4</c:v>
                </c:pt>
                <c:pt idx="9">
                  <c:v>10.6</c:v>
                </c:pt>
                <c:pt idx="10">
                  <c:v>9.5</c:v>
                </c:pt>
                <c:pt idx="11">
                  <c:v>9.5</c:v>
                </c:pt>
                <c:pt idx="12">
                  <c:v>8.4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900096"/>
        <c:axId val="24209280"/>
      </c:barChart>
      <c:catAx>
        <c:axId val="22900096"/>
        <c:scaling>
          <c:orientation val="maxMin"/>
        </c:scaling>
        <c:delete val="0"/>
        <c:axPos val="l"/>
        <c:majorTickMark val="out"/>
        <c:minorTickMark val="none"/>
        <c:tickLblPos val="nextTo"/>
        <c:crossAx val="24209280"/>
        <c:crosses val="autoZero"/>
        <c:auto val="1"/>
        <c:lblAlgn val="ctr"/>
        <c:lblOffset val="100"/>
        <c:noMultiLvlLbl val="0"/>
      </c:catAx>
      <c:valAx>
        <c:axId val="24209280"/>
        <c:scaling>
          <c:orientation val="minMax"/>
        </c:scaling>
        <c:delete val="0"/>
        <c:axPos val="t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29000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'[TAULUKOITA, HumanistiURA.xlsx]Taul1'!$D$109</c:f>
              <c:strCache>
                <c:ptCount val="1"/>
                <c:pt idx="0">
                  <c:v>antoi hyvät valmiudet</c:v>
                </c:pt>
              </c:strCache>
            </c:strRef>
          </c:tx>
          <c:invertIfNegative val="0"/>
          <c:cat>
            <c:strRef>
              <c:f>'[TAULUKOITA, HumanistiURA.xlsx]Taul1'!$C$110:$C$121</c:f>
              <c:strCache>
                <c:ptCount val="12"/>
                <c:pt idx="0">
                  <c:v>kulttuurien ja historian tutkimus</c:v>
                </c:pt>
                <c:pt idx="1">
                  <c:v>kielitaito</c:v>
                </c:pt>
                <c:pt idx="2">
                  <c:v>tutkimusmenetelmien hallinta ja tutkimusten tuottaminen</c:v>
                </c:pt>
                <c:pt idx="3">
                  <c:v>kansainvälisyys, monikulttuurisuus</c:v>
                </c:pt>
                <c:pt idx="4">
                  <c:v>viestintätaidot</c:v>
                </c:pt>
                <c:pt idx="5">
                  <c:v>pedagoginen osaaminen</c:v>
                </c:pt>
                <c:pt idx="6">
                  <c:v>tiimityötaidot</c:v>
                </c:pt>
                <c:pt idx="7">
                  <c:v>toiminnan kehittäminen</c:v>
                </c:pt>
                <c:pt idx="8">
                  <c:v>verkostoitumistaidot</c:v>
                </c:pt>
                <c:pt idx="9">
                  <c:v>projektinhallinta</c:v>
                </c:pt>
                <c:pt idx="10">
                  <c:v>esiintymistaidot</c:v>
                </c:pt>
                <c:pt idx="11">
                  <c:v>neuvottelutaidot</c:v>
                </c:pt>
              </c:strCache>
            </c:strRef>
          </c:cat>
          <c:val>
            <c:numRef>
              <c:f>'[TAULUKOITA, HumanistiURA.xlsx]Taul1'!$D$110:$D$121</c:f>
              <c:numCache>
                <c:formatCode>General</c:formatCode>
                <c:ptCount val="12"/>
                <c:pt idx="0">
                  <c:v>77</c:v>
                </c:pt>
                <c:pt idx="1">
                  <c:v>75</c:v>
                </c:pt>
                <c:pt idx="2">
                  <c:v>63</c:v>
                </c:pt>
                <c:pt idx="3">
                  <c:v>49</c:v>
                </c:pt>
                <c:pt idx="4">
                  <c:v>42</c:v>
                </c:pt>
                <c:pt idx="5">
                  <c:v>29</c:v>
                </c:pt>
                <c:pt idx="6">
                  <c:v>25</c:v>
                </c:pt>
                <c:pt idx="7">
                  <c:v>19</c:v>
                </c:pt>
                <c:pt idx="8">
                  <c:v>17</c:v>
                </c:pt>
                <c:pt idx="9">
                  <c:v>17</c:v>
                </c:pt>
                <c:pt idx="10">
                  <c:v>16</c:v>
                </c:pt>
                <c:pt idx="11">
                  <c:v>14</c:v>
                </c:pt>
              </c:numCache>
            </c:numRef>
          </c:val>
        </c:ser>
        <c:ser>
          <c:idx val="1"/>
          <c:order val="1"/>
          <c:tx>
            <c:strRef>
              <c:f>'[TAULUKOITA, HumanistiURA.xlsx]Taul1'!$E$109</c:f>
              <c:strCache>
                <c:ptCount val="1"/>
                <c:pt idx="0">
                  <c:v>neutraali vastaus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'[TAULUKOITA, HumanistiURA.xlsx]Taul1'!$C$110:$C$121</c:f>
              <c:strCache>
                <c:ptCount val="12"/>
                <c:pt idx="0">
                  <c:v>kulttuurien ja historian tutkimus</c:v>
                </c:pt>
                <c:pt idx="1">
                  <c:v>kielitaito</c:v>
                </c:pt>
                <c:pt idx="2">
                  <c:v>tutkimusmenetelmien hallinta ja tutkimusten tuottaminen</c:v>
                </c:pt>
                <c:pt idx="3">
                  <c:v>kansainvälisyys, monikulttuurisuus</c:v>
                </c:pt>
                <c:pt idx="4">
                  <c:v>viestintätaidot</c:v>
                </c:pt>
                <c:pt idx="5">
                  <c:v>pedagoginen osaaminen</c:v>
                </c:pt>
                <c:pt idx="6">
                  <c:v>tiimityötaidot</c:v>
                </c:pt>
                <c:pt idx="7">
                  <c:v>toiminnan kehittäminen</c:v>
                </c:pt>
                <c:pt idx="8">
                  <c:v>verkostoitumistaidot</c:v>
                </c:pt>
                <c:pt idx="9">
                  <c:v>projektinhallinta</c:v>
                </c:pt>
                <c:pt idx="10">
                  <c:v>esiintymistaidot</c:v>
                </c:pt>
                <c:pt idx="11">
                  <c:v>neuvottelutaidot</c:v>
                </c:pt>
              </c:strCache>
            </c:strRef>
          </c:cat>
          <c:val>
            <c:numRef>
              <c:f>'[TAULUKOITA, HumanistiURA.xlsx]Taul1'!$E$110:$E$121</c:f>
              <c:numCache>
                <c:formatCode>General</c:formatCode>
                <c:ptCount val="12"/>
                <c:pt idx="0">
                  <c:v>21</c:v>
                </c:pt>
                <c:pt idx="1">
                  <c:v>22</c:v>
                </c:pt>
                <c:pt idx="2">
                  <c:v>37</c:v>
                </c:pt>
                <c:pt idx="3">
                  <c:v>43</c:v>
                </c:pt>
                <c:pt idx="4">
                  <c:v>51</c:v>
                </c:pt>
                <c:pt idx="5">
                  <c:v>42</c:v>
                </c:pt>
                <c:pt idx="6">
                  <c:v>53</c:v>
                </c:pt>
                <c:pt idx="7">
                  <c:v>50</c:v>
                </c:pt>
                <c:pt idx="8">
                  <c:v>50</c:v>
                </c:pt>
                <c:pt idx="9">
                  <c:v>51</c:v>
                </c:pt>
                <c:pt idx="10">
                  <c:v>55</c:v>
                </c:pt>
                <c:pt idx="11">
                  <c:v>48</c:v>
                </c:pt>
              </c:numCache>
            </c:numRef>
          </c:val>
        </c:ser>
        <c:ser>
          <c:idx val="2"/>
          <c:order val="2"/>
          <c:tx>
            <c:strRef>
              <c:f>'[TAULUKOITA, HumanistiURA.xlsx]Taul1'!$F$109</c:f>
              <c:strCache>
                <c:ptCount val="1"/>
                <c:pt idx="0">
                  <c:v>ei antanut valmiuksia</c:v>
                </c:pt>
              </c:strCache>
            </c:strRef>
          </c:tx>
          <c:invertIfNegative val="0"/>
          <c:cat>
            <c:strRef>
              <c:f>'[TAULUKOITA, HumanistiURA.xlsx]Taul1'!$C$110:$C$121</c:f>
              <c:strCache>
                <c:ptCount val="12"/>
                <c:pt idx="0">
                  <c:v>kulttuurien ja historian tutkimus</c:v>
                </c:pt>
                <c:pt idx="1">
                  <c:v>kielitaito</c:v>
                </c:pt>
                <c:pt idx="2">
                  <c:v>tutkimusmenetelmien hallinta ja tutkimusten tuottaminen</c:v>
                </c:pt>
                <c:pt idx="3">
                  <c:v>kansainvälisyys, monikulttuurisuus</c:v>
                </c:pt>
                <c:pt idx="4">
                  <c:v>viestintätaidot</c:v>
                </c:pt>
                <c:pt idx="5">
                  <c:v>pedagoginen osaaminen</c:v>
                </c:pt>
                <c:pt idx="6">
                  <c:v>tiimityötaidot</c:v>
                </c:pt>
                <c:pt idx="7">
                  <c:v>toiminnan kehittäminen</c:v>
                </c:pt>
                <c:pt idx="8">
                  <c:v>verkostoitumistaidot</c:v>
                </c:pt>
                <c:pt idx="9">
                  <c:v>projektinhallinta</c:v>
                </c:pt>
                <c:pt idx="10">
                  <c:v>esiintymistaidot</c:v>
                </c:pt>
                <c:pt idx="11">
                  <c:v>neuvottelutaidot</c:v>
                </c:pt>
              </c:strCache>
            </c:strRef>
          </c:cat>
          <c:val>
            <c:numRef>
              <c:f>'[TAULUKOITA, HumanistiURA.xlsx]Taul1'!$F$110:$F$121</c:f>
              <c:numCache>
                <c:formatCode>General</c:formatCode>
                <c:ptCount val="12"/>
                <c:pt idx="0">
                  <c:v>2</c:v>
                </c:pt>
                <c:pt idx="1">
                  <c:v>3</c:v>
                </c:pt>
                <c:pt idx="2">
                  <c:v>1</c:v>
                </c:pt>
                <c:pt idx="3">
                  <c:v>8</c:v>
                </c:pt>
                <c:pt idx="4">
                  <c:v>7</c:v>
                </c:pt>
                <c:pt idx="5">
                  <c:v>29</c:v>
                </c:pt>
                <c:pt idx="6">
                  <c:v>22</c:v>
                </c:pt>
                <c:pt idx="7">
                  <c:v>31</c:v>
                </c:pt>
                <c:pt idx="8">
                  <c:v>33</c:v>
                </c:pt>
                <c:pt idx="9">
                  <c:v>32</c:v>
                </c:pt>
                <c:pt idx="10">
                  <c:v>29</c:v>
                </c:pt>
                <c:pt idx="11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908544"/>
        <c:axId val="25824256"/>
      </c:barChart>
      <c:catAx>
        <c:axId val="24908544"/>
        <c:scaling>
          <c:orientation val="maxMin"/>
        </c:scaling>
        <c:delete val="0"/>
        <c:axPos val="l"/>
        <c:majorTickMark val="out"/>
        <c:minorTickMark val="none"/>
        <c:tickLblPos val="nextTo"/>
        <c:crossAx val="25824256"/>
        <c:crosses val="autoZero"/>
        <c:auto val="1"/>
        <c:lblAlgn val="ctr"/>
        <c:lblOffset val="100"/>
        <c:noMultiLvlLbl val="0"/>
      </c:catAx>
      <c:valAx>
        <c:axId val="25824256"/>
        <c:scaling>
          <c:orientation val="minMax"/>
        </c:scaling>
        <c:delete val="0"/>
        <c:axPos val="t"/>
        <c:majorGridlines/>
        <c:numFmt formatCode="0%" sourceLinked="1"/>
        <c:majorTickMark val="out"/>
        <c:minorTickMark val="none"/>
        <c:tickLblPos val="nextTo"/>
        <c:crossAx val="249085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05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'[TAULUKOITA, HumanistiURA.xlsx]Taul1'!$D$137</c:f>
              <c:strCache>
                <c:ptCount val="1"/>
                <c:pt idx="0">
                  <c:v>samaa mieltä</c:v>
                </c:pt>
              </c:strCache>
            </c:strRef>
          </c:tx>
          <c:invertIfNegative val="0"/>
          <c:cat>
            <c:strRef>
              <c:f>'[TAULUKOITA, HumanistiURA.xlsx]Taul1'!$C$138:$C$143</c:f>
              <c:strCache>
                <c:ptCount val="6"/>
                <c:pt idx="0">
                  <c:v>Yhteyksiä työelämään tulisi lisätä jo humanistikoulutuksen aikana</c:v>
                </c:pt>
                <c:pt idx="1">
                  <c:v>Urasuunnittelua tulisi lisätä humanistikoulutukseen</c:v>
                </c:pt>
                <c:pt idx="2">
                  <c:v>Humanistikoulutuksessa tulisi saada enemmän tietoa työelämästä</c:v>
                </c:pt>
                <c:pt idx="3">
                  <c:v>Jos haluat rahakkaan uran, älä opiskele humanistiksi</c:v>
                </c:pt>
                <c:pt idx="4">
                  <c:v>Humanistikoulutus sopii yllättävän moneen ammattiin</c:v>
                </c:pt>
                <c:pt idx="5">
                  <c:v>Humanistikoulutus avaa ovet kiinnostavaan työhön</c:v>
                </c:pt>
              </c:strCache>
            </c:strRef>
          </c:cat>
          <c:val>
            <c:numRef>
              <c:f>'[TAULUKOITA, HumanistiURA.xlsx]Taul1'!$D$138:$D$143</c:f>
              <c:numCache>
                <c:formatCode>General</c:formatCode>
                <c:ptCount val="6"/>
                <c:pt idx="0">
                  <c:v>76</c:v>
                </c:pt>
                <c:pt idx="1">
                  <c:v>72</c:v>
                </c:pt>
                <c:pt idx="2">
                  <c:v>67</c:v>
                </c:pt>
                <c:pt idx="3">
                  <c:v>60</c:v>
                </c:pt>
                <c:pt idx="4">
                  <c:v>59</c:v>
                </c:pt>
                <c:pt idx="5">
                  <c:v>42</c:v>
                </c:pt>
              </c:numCache>
            </c:numRef>
          </c:val>
        </c:ser>
        <c:ser>
          <c:idx val="1"/>
          <c:order val="1"/>
          <c:tx>
            <c:strRef>
              <c:f>'[TAULUKOITA, HumanistiURA.xlsx]Taul1'!$E$137</c:f>
              <c:strCache>
                <c:ptCount val="1"/>
                <c:pt idx="0">
                  <c:v>neutraali vastaus</c:v>
                </c:pt>
              </c:strCache>
            </c:strRef>
          </c:tx>
          <c:invertIfNegative val="0"/>
          <c:cat>
            <c:strRef>
              <c:f>'[TAULUKOITA, HumanistiURA.xlsx]Taul1'!$C$138:$C$143</c:f>
              <c:strCache>
                <c:ptCount val="6"/>
                <c:pt idx="0">
                  <c:v>Yhteyksiä työelämään tulisi lisätä jo humanistikoulutuksen aikana</c:v>
                </c:pt>
                <c:pt idx="1">
                  <c:v>Urasuunnittelua tulisi lisätä humanistikoulutukseen</c:v>
                </c:pt>
                <c:pt idx="2">
                  <c:v>Humanistikoulutuksessa tulisi saada enemmän tietoa työelämästä</c:v>
                </c:pt>
                <c:pt idx="3">
                  <c:v>Jos haluat rahakkaan uran, älä opiskele humanistiksi</c:v>
                </c:pt>
                <c:pt idx="4">
                  <c:v>Humanistikoulutus sopii yllättävän moneen ammattiin</c:v>
                </c:pt>
                <c:pt idx="5">
                  <c:v>Humanistikoulutus avaa ovet kiinnostavaan työhön</c:v>
                </c:pt>
              </c:strCache>
            </c:strRef>
          </c:cat>
          <c:val>
            <c:numRef>
              <c:f>'[TAULUKOITA, HumanistiURA.xlsx]Taul1'!$E$138:$E$143</c:f>
              <c:numCache>
                <c:formatCode>General</c:formatCode>
                <c:ptCount val="6"/>
                <c:pt idx="0">
                  <c:v>23.5</c:v>
                </c:pt>
                <c:pt idx="1">
                  <c:v>26</c:v>
                </c:pt>
                <c:pt idx="2">
                  <c:v>30</c:v>
                </c:pt>
                <c:pt idx="3">
                  <c:v>33</c:v>
                </c:pt>
                <c:pt idx="4">
                  <c:v>36</c:v>
                </c:pt>
                <c:pt idx="5">
                  <c:v>52</c:v>
                </c:pt>
              </c:numCache>
            </c:numRef>
          </c:val>
        </c:ser>
        <c:ser>
          <c:idx val="2"/>
          <c:order val="2"/>
          <c:tx>
            <c:strRef>
              <c:f>'[TAULUKOITA, HumanistiURA.xlsx]Taul1'!$F$137</c:f>
              <c:strCache>
                <c:ptCount val="1"/>
                <c:pt idx="0">
                  <c:v>eri mieltä</c:v>
                </c:pt>
              </c:strCache>
            </c:strRef>
          </c:tx>
          <c:invertIfNegative val="0"/>
          <c:cat>
            <c:strRef>
              <c:f>'[TAULUKOITA, HumanistiURA.xlsx]Taul1'!$C$138:$C$143</c:f>
              <c:strCache>
                <c:ptCount val="6"/>
                <c:pt idx="0">
                  <c:v>Yhteyksiä työelämään tulisi lisätä jo humanistikoulutuksen aikana</c:v>
                </c:pt>
                <c:pt idx="1">
                  <c:v>Urasuunnittelua tulisi lisätä humanistikoulutukseen</c:v>
                </c:pt>
                <c:pt idx="2">
                  <c:v>Humanistikoulutuksessa tulisi saada enemmän tietoa työelämästä</c:v>
                </c:pt>
                <c:pt idx="3">
                  <c:v>Jos haluat rahakkaan uran, älä opiskele humanistiksi</c:v>
                </c:pt>
                <c:pt idx="4">
                  <c:v>Humanistikoulutus sopii yllättävän moneen ammattiin</c:v>
                </c:pt>
                <c:pt idx="5">
                  <c:v>Humanistikoulutus avaa ovet kiinnostavaan työhön</c:v>
                </c:pt>
              </c:strCache>
            </c:strRef>
          </c:cat>
          <c:val>
            <c:numRef>
              <c:f>'[TAULUKOITA, HumanistiURA.xlsx]Taul1'!$F$138:$F$143</c:f>
              <c:numCache>
                <c:formatCode>General</c:formatCode>
                <c:ptCount val="6"/>
                <c:pt idx="0">
                  <c:v>0.5</c:v>
                </c:pt>
                <c:pt idx="1">
                  <c:v>2</c:v>
                </c:pt>
                <c:pt idx="2">
                  <c:v>3</c:v>
                </c:pt>
                <c:pt idx="3">
                  <c:v>7</c:v>
                </c:pt>
                <c:pt idx="4">
                  <c:v>5</c:v>
                </c:pt>
                <c:pt idx="5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980800"/>
        <c:axId val="75982336"/>
      </c:barChart>
      <c:catAx>
        <c:axId val="75980800"/>
        <c:scaling>
          <c:orientation val="maxMin"/>
        </c:scaling>
        <c:delete val="0"/>
        <c:axPos val="l"/>
        <c:majorTickMark val="out"/>
        <c:minorTickMark val="none"/>
        <c:tickLblPos val="nextTo"/>
        <c:crossAx val="75982336"/>
        <c:crosses val="autoZero"/>
        <c:auto val="1"/>
        <c:lblAlgn val="ctr"/>
        <c:lblOffset val="100"/>
        <c:noMultiLvlLbl val="0"/>
      </c:catAx>
      <c:valAx>
        <c:axId val="75982336"/>
        <c:scaling>
          <c:orientation val="minMax"/>
        </c:scaling>
        <c:delete val="0"/>
        <c:axPos val="t"/>
        <c:majorGridlines/>
        <c:numFmt formatCode="0%" sourceLinked="1"/>
        <c:majorTickMark val="out"/>
        <c:minorTickMark val="none"/>
        <c:tickLblPos val="nextTo"/>
        <c:crossAx val="759808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05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'[TAULUKOITA, HumanistiURA.xlsx]Taul1'!$D$145</c:f>
              <c:strCache>
                <c:ptCount val="1"/>
                <c:pt idx="0">
                  <c:v>samaa mieltä</c:v>
                </c:pt>
              </c:strCache>
            </c:strRef>
          </c:tx>
          <c:invertIfNegative val="0"/>
          <c:cat>
            <c:strRef>
              <c:f>'[TAULUKOITA, HumanistiURA.xlsx]Taul1'!$C$146:$C$150</c:f>
              <c:strCache>
                <c:ptCount val="5"/>
                <c:pt idx="0">
                  <c:v>En usko enää tarvitsevani lisäkoulutusta</c:v>
                </c:pt>
                <c:pt idx="1">
                  <c:v>Humanistiksi kouluttautuminen kaduttaa</c:v>
                </c:pt>
                <c:pt idx="2">
                  <c:v>Tuntuu, että humanistitutkinnostani ei ole hyötyä työelämässä</c:v>
                </c:pt>
                <c:pt idx="3">
                  <c:v>Haastavimpiin tehtäviin palkataan usein humanisti</c:v>
                </c:pt>
                <c:pt idx="4">
                  <c:v>Työelämä ei tarvitsee enää lisää humanisteja</c:v>
                </c:pt>
              </c:strCache>
            </c:strRef>
          </c:cat>
          <c:val>
            <c:numRef>
              <c:f>'[TAULUKOITA, HumanistiURA.xlsx]Taul1'!$D$146:$D$150</c:f>
              <c:numCache>
                <c:formatCode>General</c:formatCode>
                <c:ptCount val="5"/>
                <c:pt idx="0">
                  <c:v>8</c:v>
                </c:pt>
                <c:pt idx="1">
                  <c:v>10</c:v>
                </c:pt>
                <c:pt idx="2">
                  <c:v>14</c:v>
                </c:pt>
                <c:pt idx="3">
                  <c:v>3</c:v>
                </c:pt>
                <c:pt idx="4">
                  <c:v>8</c:v>
                </c:pt>
              </c:numCache>
            </c:numRef>
          </c:val>
        </c:ser>
        <c:ser>
          <c:idx val="1"/>
          <c:order val="1"/>
          <c:tx>
            <c:strRef>
              <c:f>'[TAULUKOITA, HumanistiURA.xlsx]Taul1'!$E$145</c:f>
              <c:strCache>
                <c:ptCount val="1"/>
                <c:pt idx="0">
                  <c:v>neutraali vastaus</c:v>
                </c:pt>
              </c:strCache>
            </c:strRef>
          </c:tx>
          <c:invertIfNegative val="0"/>
          <c:cat>
            <c:strRef>
              <c:f>'[TAULUKOITA, HumanistiURA.xlsx]Taul1'!$C$146:$C$150</c:f>
              <c:strCache>
                <c:ptCount val="5"/>
                <c:pt idx="0">
                  <c:v>En usko enää tarvitsevani lisäkoulutusta</c:v>
                </c:pt>
                <c:pt idx="1">
                  <c:v>Humanistiksi kouluttautuminen kaduttaa</c:v>
                </c:pt>
                <c:pt idx="2">
                  <c:v>Tuntuu, että humanistitutkinnostani ei ole hyötyä työelämässä</c:v>
                </c:pt>
                <c:pt idx="3">
                  <c:v>Haastavimpiin tehtäviin palkataan usein humanisti</c:v>
                </c:pt>
                <c:pt idx="4">
                  <c:v>Työelämä ei tarvitsee enää lisää humanisteja</c:v>
                </c:pt>
              </c:strCache>
            </c:strRef>
          </c:cat>
          <c:val>
            <c:numRef>
              <c:f>'[TAULUKOITA, HumanistiURA.xlsx]Taul1'!$E$146:$E$150</c:f>
              <c:numCache>
                <c:formatCode>General</c:formatCode>
                <c:ptCount val="5"/>
                <c:pt idx="0">
                  <c:v>34</c:v>
                </c:pt>
                <c:pt idx="1">
                  <c:v>43</c:v>
                </c:pt>
                <c:pt idx="2">
                  <c:v>42</c:v>
                </c:pt>
                <c:pt idx="3">
                  <c:v>54</c:v>
                </c:pt>
                <c:pt idx="4">
                  <c:v>51</c:v>
                </c:pt>
              </c:numCache>
            </c:numRef>
          </c:val>
        </c:ser>
        <c:ser>
          <c:idx val="2"/>
          <c:order val="2"/>
          <c:tx>
            <c:strRef>
              <c:f>'[TAULUKOITA, HumanistiURA.xlsx]Taul1'!$F$145</c:f>
              <c:strCache>
                <c:ptCount val="1"/>
                <c:pt idx="0">
                  <c:v>eri mieltä</c:v>
                </c:pt>
              </c:strCache>
            </c:strRef>
          </c:tx>
          <c:invertIfNegative val="0"/>
          <c:cat>
            <c:strRef>
              <c:f>'[TAULUKOITA, HumanistiURA.xlsx]Taul1'!$C$146:$C$150</c:f>
              <c:strCache>
                <c:ptCount val="5"/>
                <c:pt idx="0">
                  <c:v>En usko enää tarvitsevani lisäkoulutusta</c:v>
                </c:pt>
                <c:pt idx="1">
                  <c:v>Humanistiksi kouluttautuminen kaduttaa</c:v>
                </c:pt>
                <c:pt idx="2">
                  <c:v>Tuntuu, että humanistitutkinnostani ei ole hyötyä työelämässä</c:v>
                </c:pt>
                <c:pt idx="3">
                  <c:v>Haastavimpiin tehtäviin palkataan usein humanisti</c:v>
                </c:pt>
                <c:pt idx="4">
                  <c:v>Työelämä ei tarvitsee enää lisää humanisteja</c:v>
                </c:pt>
              </c:strCache>
            </c:strRef>
          </c:cat>
          <c:val>
            <c:numRef>
              <c:f>'[TAULUKOITA, HumanistiURA.xlsx]Taul1'!$F$146:$F$150</c:f>
              <c:numCache>
                <c:formatCode>General</c:formatCode>
                <c:ptCount val="5"/>
                <c:pt idx="0">
                  <c:v>58</c:v>
                </c:pt>
                <c:pt idx="1">
                  <c:v>57</c:v>
                </c:pt>
                <c:pt idx="2">
                  <c:v>44</c:v>
                </c:pt>
                <c:pt idx="3">
                  <c:v>43</c:v>
                </c:pt>
                <c:pt idx="4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075008"/>
        <c:axId val="76076544"/>
      </c:barChart>
      <c:catAx>
        <c:axId val="76075008"/>
        <c:scaling>
          <c:orientation val="maxMin"/>
        </c:scaling>
        <c:delete val="0"/>
        <c:axPos val="l"/>
        <c:majorTickMark val="out"/>
        <c:minorTickMark val="none"/>
        <c:tickLblPos val="nextTo"/>
        <c:crossAx val="76076544"/>
        <c:crosses val="autoZero"/>
        <c:auto val="1"/>
        <c:lblAlgn val="ctr"/>
        <c:lblOffset val="100"/>
        <c:noMultiLvlLbl val="0"/>
      </c:catAx>
      <c:valAx>
        <c:axId val="76076544"/>
        <c:scaling>
          <c:orientation val="minMax"/>
        </c:scaling>
        <c:delete val="0"/>
        <c:axPos val="t"/>
        <c:majorGridlines/>
        <c:numFmt formatCode="0%" sourceLinked="1"/>
        <c:majorTickMark val="out"/>
        <c:minorTickMark val="none"/>
        <c:tickLblPos val="nextTo"/>
        <c:crossAx val="7607500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05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Taul1!$A$17</c:f>
              <c:strCache>
                <c:ptCount val="1"/>
                <c:pt idx="0">
                  <c:v>Alempi korkeakouluaste</c:v>
                </c:pt>
              </c:strCache>
            </c:strRef>
          </c:tx>
          <c:marker>
            <c:symbol val="none"/>
          </c:marker>
          <c:cat>
            <c:strRef>
              <c:f>Taul1!$B$16:$F$16</c:f>
              <c:strCache>
                <c:ptCount val="5"/>
                <c:pt idx="0">
                  <c:v>Ylin johto</c:v>
                </c:pt>
                <c:pt idx="1">
                  <c:v>Keskijohto/esimiesasemassa</c:v>
                </c:pt>
                <c:pt idx="2">
                  <c:v>Asiantuntija/ylempi toimihenkilö</c:v>
                </c:pt>
                <c:pt idx="3">
                  <c:v>Toimihenkilö</c:v>
                </c:pt>
                <c:pt idx="4">
                  <c:v>Muu työtehtävä</c:v>
                </c:pt>
              </c:strCache>
            </c:strRef>
          </c:cat>
          <c:val>
            <c:numRef>
              <c:f>Taul1!$B$17:$F$17</c:f>
              <c:numCache>
                <c:formatCode>General</c:formatCode>
                <c:ptCount val="5"/>
                <c:pt idx="0">
                  <c:v>2</c:v>
                </c:pt>
                <c:pt idx="1">
                  <c:v>12</c:v>
                </c:pt>
                <c:pt idx="2">
                  <c:v>31</c:v>
                </c:pt>
                <c:pt idx="3">
                  <c:v>47</c:v>
                </c:pt>
                <c:pt idx="4">
                  <c:v>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Taul1!$A$18</c:f>
              <c:strCache>
                <c:ptCount val="1"/>
                <c:pt idx="0">
                  <c:v>Ylempi korkeakouluaste/tutkijakoulutus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cat>
            <c:strRef>
              <c:f>Taul1!$B$16:$F$16</c:f>
              <c:strCache>
                <c:ptCount val="5"/>
                <c:pt idx="0">
                  <c:v>Ylin johto</c:v>
                </c:pt>
                <c:pt idx="1">
                  <c:v>Keskijohto/esimiesasemassa</c:v>
                </c:pt>
                <c:pt idx="2">
                  <c:v>Asiantuntija/ylempi toimihenkilö</c:v>
                </c:pt>
                <c:pt idx="3">
                  <c:v>Toimihenkilö</c:v>
                </c:pt>
                <c:pt idx="4">
                  <c:v>Muu työtehtävä</c:v>
                </c:pt>
              </c:strCache>
            </c:strRef>
          </c:cat>
          <c:val>
            <c:numRef>
              <c:f>Taul1!$B$18:$F$18</c:f>
              <c:numCache>
                <c:formatCode>General</c:formatCode>
                <c:ptCount val="5"/>
                <c:pt idx="0">
                  <c:v>3</c:v>
                </c:pt>
                <c:pt idx="1">
                  <c:v>15</c:v>
                </c:pt>
                <c:pt idx="2">
                  <c:v>60</c:v>
                </c:pt>
                <c:pt idx="3">
                  <c:v>19</c:v>
                </c:pt>
                <c:pt idx="4">
                  <c:v>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92992"/>
        <c:axId val="21102976"/>
      </c:lineChart>
      <c:catAx>
        <c:axId val="21092992"/>
        <c:scaling>
          <c:orientation val="minMax"/>
        </c:scaling>
        <c:delete val="0"/>
        <c:axPos val="b"/>
        <c:majorTickMark val="out"/>
        <c:minorTickMark val="none"/>
        <c:tickLblPos val="nextTo"/>
        <c:crossAx val="21102976"/>
        <c:crosses val="autoZero"/>
        <c:auto val="1"/>
        <c:lblAlgn val="ctr"/>
        <c:lblOffset val="100"/>
        <c:noMultiLvlLbl val="0"/>
      </c:catAx>
      <c:valAx>
        <c:axId val="21102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0929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err="1"/>
                      <a:t>yliopisto</a:t>
                    </a:r>
                    <a:r>
                      <a:rPr lang="en-US" dirty="0"/>
                      <a:t> tai </a:t>
                    </a:r>
                    <a:r>
                      <a:rPr lang="en-US" dirty="0" err="1" smtClean="0"/>
                      <a:t>ammattikorkea-koulu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11 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Taul1!$B$20:$B$25</c:f>
              <c:strCache>
                <c:ptCount val="6"/>
                <c:pt idx="0">
                  <c:v>valtio</c:v>
                </c:pt>
                <c:pt idx="1">
                  <c:v>kunta</c:v>
                </c:pt>
                <c:pt idx="2">
                  <c:v>yritys yksityisellä sektorilla</c:v>
                </c:pt>
                <c:pt idx="3">
                  <c:v>järjestö tai säätiö</c:v>
                </c:pt>
                <c:pt idx="4">
                  <c:v>yliopisto tai ammattikorkeakoulu</c:v>
                </c:pt>
                <c:pt idx="5">
                  <c:v>muu</c:v>
                </c:pt>
              </c:strCache>
            </c:strRef>
          </c:cat>
          <c:val>
            <c:numRef>
              <c:f>Taul1!$C$20:$C$25</c:f>
              <c:numCache>
                <c:formatCode>###0.0%</c:formatCode>
                <c:ptCount val="6"/>
                <c:pt idx="0">
                  <c:v>0.14041930765480254</c:v>
                </c:pt>
                <c:pt idx="1">
                  <c:v>0.30716723549488056</c:v>
                </c:pt>
                <c:pt idx="2">
                  <c:v>0.27742564602632863</c:v>
                </c:pt>
                <c:pt idx="3">
                  <c:v>0.15553388590931252</c:v>
                </c:pt>
                <c:pt idx="4">
                  <c:v>0.1082398829839103</c:v>
                </c:pt>
                <c:pt idx="5" formatCode="####.0%">
                  <c:v>1.0999999999999999E-2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'C:\Users\Sonja.AEK\AppData\Local\Microsoft\Windows\Temporary Internet Files\Content.Outlook\UCHGSCP6\[TAULUKOITA, HumanistiURA.xlsx]Taul1'!$B$48</c:f>
              <c:strCache>
                <c:ptCount val="1"/>
                <c:pt idx="0">
                  <c:v>Ylin johto</c:v>
                </c:pt>
              </c:strCache>
            </c:strRef>
          </c:tx>
          <c:invertIfNegative val="0"/>
          <c:cat>
            <c:strRef>
              <c:f>'C:\Users\Sonja.AEK\AppData\Local\Microsoft\Windows\Temporary Internet Files\Content.Outlook\UCHGSCP6\[TAULUKOITA, HumanistiURA.xlsx]Taul1'!$A$49:$A$55</c:f>
              <c:strCache>
                <c:ptCount val="7"/>
                <c:pt idx="0">
                  <c:v>kunta</c:v>
                </c:pt>
                <c:pt idx="1">
                  <c:v>yritys yksityisellä sektorilla</c:v>
                </c:pt>
                <c:pt idx="2">
                  <c:v>järjestö tai säätiö</c:v>
                </c:pt>
                <c:pt idx="3">
                  <c:v>valtio</c:v>
                </c:pt>
                <c:pt idx="4">
                  <c:v>yliopisto tai ammattikorkeakoulu</c:v>
                </c:pt>
                <c:pt idx="5">
                  <c:v>kirkko</c:v>
                </c:pt>
                <c:pt idx="6">
                  <c:v>yrittäjä/ammatinharjoittaja/freelancer</c:v>
                </c:pt>
              </c:strCache>
            </c:strRef>
          </c:cat>
          <c:val>
            <c:numRef>
              <c:f>'C:\Users\Sonja.AEK\AppData\Local\Microsoft\Windows\Temporary Internet Files\Content.Outlook\UCHGSCP6\[TAULUKOITA, HumanistiURA.xlsx]Taul1'!$B$49:$B$55</c:f>
              <c:numCache>
                <c:formatCode>General</c:formatCode>
                <c:ptCount val="7"/>
                <c:pt idx="0">
                  <c:v>29</c:v>
                </c:pt>
                <c:pt idx="1">
                  <c:v>18</c:v>
                </c:pt>
                <c:pt idx="2">
                  <c:v>42</c:v>
                </c:pt>
                <c:pt idx="3">
                  <c:v>8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'C:\Users\Sonja.AEK\AppData\Local\Microsoft\Windows\Temporary Internet Files\Content.Outlook\UCHGSCP6\[TAULUKOITA, HumanistiURA.xlsx]Taul1'!$C$48</c:f>
              <c:strCache>
                <c:ptCount val="1"/>
                <c:pt idx="0">
                  <c:v>Keskijohto/esimiesasemassa</c:v>
                </c:pt>
              </c:strCache>
            </c:strRef>
          </c:tx>
          <c:invertIfNegative val="0"/>
          <c:cat>
            <c:strRef>
              <c:f>'C:\Users\Sonja.AEK\AppData\Local\Microsoft\Windows\Temporary Internet Files\Content.Outlook\UCHGSCP6\[TAULUKOITA, HumanistiURA.xlsx]Taul1'!$A$49:$A$55</c:f>
              <c:strCache>
                <c:ptCount val="7"/>
                <c:pt idx="0">
                  <c:v>kunta</c:v>
                </c:pt>
                <c:pt idx="1">
                  <c:v>yritys yksityisellä sektorilla</c:v>
                </c:pt>
                <c:pt idx="2">
                  <c:v>järjestö tai säätiö</c:v>
                </c:pt>
                <c:pt idx="3">
                  <c:v>valtio</c:v>
                </c:pt>
                <c:pt idx="4">
                  <c:v>yliopisto tai ammattikorkeakoulu</c:v>
                </c:pt>
                <c:pt idx="5">
                  <c:v>kirkko</c:v>
                </c:pt>
                <c:pt idx="6">
                  <c:v>yrittäjä/ammatinharjoittaja/freelancer</c:v>
                </c:pt>
              </c:strCache>
            </c:strRef>
          </c:cat>
          <c:val>
            <c:numRef>
              <c:f>'C:\Users\Sonja.AEK\AppData\Local\Microsoft\Windows\Temporary Internet Files\Content.Outlook\UCHGSCP6\[TAULUKOITA, HumanistiURA.xlsx]Taul1'!$C$49:$C$55</c:f>
              <c:numCache>
                <c:formatCode>General</c:formatCode>
                <c:ptCount val="7"/>
                <c:pt idx="0">
                  <c:v>51</c:v>
                </c:pt>
                <c:pt idx="1">
                  <c:v>17</c:v>
                </c:pt>
                <c:pt idx="2">
                  <c:v>13</c:v>
                </c:pt>
                <c:pt idx="3">
                  <c:v>12</c:v>
                </c:pt>
                <c:pt idx="4">
                  <c:v>6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'C:\Users\Sonja.AEK\AppData\Local\Microsoft\Windows\Temporary Internet Files\Content.Outlook\UCHGSCP6\[TAULUKOITA, HumanistiURA.xlsx]Taul1'!$D$48</c:f>
              <c:strCache>
                <c:ptCount val="1"/>
                <c:pt idx="0">
                  <c:v>Asiantuntija/ylempi toimihenkilö</c:v>
                </c:pt>
              </c:strCache>
            </c:strRef>
          </c:tx>
          <c:invertIfNegative val="0"/>
          <c:cat>
            <c:strRef>
              <c:f>'C:\Users\Sonja.AEK\AppData\Local\Microsoft\Windows\Temporary Internet Files\Content.Outlook\UCHGSCP6\[TAULUKOITA, HumanistiURA.xlsx]Taul1'!$A$49:$A$55</c:f>
              <c:strCache>
                <c:ptCount val="7"/>
                <c:pt idx="0">
                  <c:v>kunta</c:v>
                </c:pt>
                <c:pt idx="1">
                  <c:v>yritys yksityisellä sektorilla</c:v>
                </c:pt>
                <c:pt idx="2">
                  <c:v>järjestö tai säätiö</c:v>
                </c:pt>
                <c:pt idx="3">
                  <c:v>valtio</c:v>
                </c:pt>
                <c:pt idx="4">
                  <c:v>yliopisto tai ammattikorkeakoulu</c:v>
                </c:pt>
                <c:pt idx="5">
                  <c:v>kirkko</c:v>
                </c:pt>
                <c:pt idx="6">
                  <c:v>yrittäjä/ammatinharjoittaja/freelancer</c:v>
                </c:pt>
              </c:strCache>
            </c:strRef>
          </c:cat>
          <c:val>
            <c:numRef>
              <c:f>'C:\Users\Sonja.AEK\AppData\Local\Microsoft\Windows\Temporary Internet Files\Content.Outlook\UCHGSCP6\[TAULUKOITA, HumanistiURA.xlsx]Taul1'!$D$49:$D$55</c:f>
              <c:numCache>
                <c:formatCode>General</c:formatCode>
                <c:ptCount val="7"/>
                <c:pt idx="0">
                  <c:v>27</c:v>
                </c:pt>
                <c:pt idx="1">
                  <c:v>27</c:v>
                </c:pt>
                <c:pt idx="2">
                  <c:v>14</c:v>
                </c:pt>
                <c:pt idx="3">
                  <c:v>17</c:v>
                </c:pt>
                <c:pt idx="4">
                  <c:v>14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'C:\Users\Sonja.AEK\AppData\Local\Microsoft\Windows\Temporary Internet Files\Content.Outlook\UCHGSCP6\[TAULUKOITA, HumanistiURA.xlsx]Taul1'!$E$48</c:f>
              <c:strCache>
                <c:ptCount val="1"/>
                <c:pt idx="0">
                  <c:v>Toimihenkilö</c:v>
                </c:pt>
              </c:strCache>
            </c:strRef>
          </c:tx>
          <c:invertIfNegative val="0"/>
          <c:cat>
            <c:strRef>
              <c:f>'C:\Users\Sonja.AEK\AppData\Local\Microsoft\Windows\Temporary Internet Files\Content.Outlook\UCHGSCP6\[TAULUKOITA, HumanistiURA.xlsx]Taul1'!$A$49:$A$55</c:f>
              <c:strCache>
                <c:ptCount val="7"/>
                <c:pt idx="0">
                  <c:v>kunta</c:v>
                </c:pt>
                <c:pt idx="1">
                  <c:v>yritys yksityisellä sektorilla</c:v>
                </c:pt>
                <c:pt idx="2">
                  <c:v>järjestö tai säätiö</c:v>
                </c:pt>
                <c:pt idx="3">
                  <c:v>valtio</c:v>
                </c:pt>
                <c:pt idx="4">
                  <c:v>yliopisto tai ammattikorkeakoulu</c:v>
                </c:pt>
                <c:pt idx="5">
                  <c:v>kirkko</c:v>
                </c:pt>
                <c:pt idx="6">
                  <c:v>yrittäjä/ammatinharjoittaja/freelancer</c:v>
                </c:pt>
              </c:strCache>
            </c:strRef>
          </c:cat>
          <c:val>
            <c:numRef>
              <c:f>'C:\Users\Sonja.AEK\AppData\Local\Microsoft\Windows\Temporary Internet Files\Content.Outlook\UCHGSCP6\[TAULUKOITA, HumanistiURA.xlsx]Taul1'!$E$49:$E$55</c:f>
              <c:numCache>
                <c:formatCode>General</c:formatCode>
                <c:ptCount val="7"/>
                <c:pt idx="0">
                  <c:v>26</c:v>
                </c:pt>
                <c:pt idx="1">
                  <c:v>37</c:v>
                </c:pt>
                <c:pt idx="2">
                  <c:v>16</c:v>
                </c:pt>
                <c:pt idx="3">
                  <c:v>10</c:v>
                </c:pt>
                <c:pt idx="4">
                  <c:v>9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'C:\Users\Sonja.AEK\AppData\Local\Microsoft\Windows\Temporary Internet Files\Content.Outlook\UCHGSCP6\[TAULUKOITA, HumanistiURA.xlsx]Taul1'!$F$48</c:f>
              <c:strCache>
                <c:ptCount val="1"/>
                <c:pt idx="0">
                  <c:v>Muu työtehtävä</c:v>
                </c:pt>
              </c:strCache>
            </c:strRef>
          </c:tx>
          <c:invertIfNegative val="0"/>
          <c:cat>
            <c:strRef>
              <c:f>'C:\Users\Sonja.AEK\AppData\Local\Microsoft\Windows\Temporary Internet Files\Content.Outlook\UCHGSCP6\[TAULUKOITA, HumanistiURA.xlsx]Taul1'!$A$49:$A$55</c:f>
              <c:strCache>
                <c:ptCount val="7"/>
                <c:pt idx="0">
                  <c:v>kunta</c:v>
                </c:pt>
                <c:pt idx="1">
                  <c:v>yritys yksityisellä sektorilla</c:v>
                </c:pt>
                <c:pt idx="2">
                  <c:v>järjestö tai säätiö</c:v>
                </c:pt>
                <c:pt idx="3">
                  <c:v>valtio</c:v>
                </c:pt>
                <c:pt idx="4">
                  <c:v>yliopisto tai ammattikorkeakoulu</c:v>
                </c:pt>
                <c:pt idx="5">
                  <c:v>kirkko</c:v>
                </c:pt>
                <c:pt idx="6">
                  <c:v>yrittäjä/ammatinharjoittaja/freelancer</c:v>
                </c:pt>
              </c:strCache>
            </c:strRef>
          </c:cat>
          <c:val>
            <c:numRef>
              <c:f>'C:\Users\Sonja.AEK\AppData\Local\Microsoft\Windows\Temporary Internet Files\Content.Outlook\UCHGSCP6\[TAULUKOITA, HumanistiURA.xlsx]Taul1'!$F$49:$F$55</c:f>
              <c:numCache>
                <c:formatCode>General</c:formatCode>
                <c:ptCount val="7"/>
                <c:pt idx="0">
                  <c:v>41</c:v>
                </c:pt>
                <c:pt idx="1">
                  <c:v>30</c:v>
                </c:pt>
                <c:pt idx="2">
                  <c:v>10</c:v>
                </c:pt>
                <c:pt idx="3">
                  <c:v>8</c:v>
                </c:pt>
                <c:pt idx="4">
                  <c:v>9</c:v>
                </c:pt>
                <c:pt idx="5">
                  <c:v>0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188416"/>
        <c:axId val="24189952"/>
      </c:barChart>
      <c:catAx>
        <c:axId val="24188416"/>
        <c:scaling>
          <c:orientation val="minMax"/>
        </c:scaling>
        <c:delete val="0"/>
        <c:axPos val="b"/>
        <c:majorTickMark val="out"/>
        <c:minorTickMark val="none"/>
        <c:tickLblPos val="nextTo"/>
        <c:crossAx val="24189952"/>
        <c:crosses val="autoZero"/>
        <c:auto val="1"/>
        <c:lblAlgn val="ctr"/>
        <c:lblOffset val="100"/>
        <c:noMultiLvlLbl val="0"/>
      </c:catAx>
      <c:valAx>
        <c:axId val="24189952"/>
        <c:scaling>
          <c:orientation val="minMax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41884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Taul1!$D$31:$D$35</c:f>
              <c:strCache>
                <c:ptCount val="5"/>
                <c:pt idx="0">
                  <c:v>sain työtä ennen valmistumistani</c:v>
                </c:pt>
                <c:pt idx="1">
                  <c:v>työllistyin kuukauden sisällä</c:v>
                </c:pt>
                <c:pt idx="2">
                  <c:v>työllistymiseen kului enintään vuosi</c:v>
                </c:pt>
                <c:pt idx="3">
                  <c:v>työllistymiseen kului enemmän kuin vuosi</c:v>
                </c:pt>
                <c:pt idx="4">
                  <c:v>en ole saanut tai hakenut työtä</c:v>
                </c:pt>
              </c:strCache>
            </c:strRef>
          </c:cat>
          <c:val>
            <c:numRef>
              <c:f>Taul1!$E$31:$E$35</c:f>
              <c:numCache>
                <c:formatCode>General</c:formatCode>
                <c:ptCount val="5"/>
                <c:pt idx="0">
                  <c:v>49.1</c:v>
                </c:pt>
                <c:pt idx="1">
                  <c:v>8.6999999999999993</c:v>
                </c:pt>
                <c:pt idx="2">
                  <c:v>28.3</c:v>
                </c:pt>
                <c:pt idx="3">
                  <c:v>9.5</c:v>
                </c:pt>
                <c:pt idx="4">
                  <c:v>4.4000000000000004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957312"/>
        <c:axId val="24958848"/>
      </c:barChart>
      <c:catAx>
        <c:axId val="24957312"/>
        <c:scaling>
          <c:orientation val="maxMin"/>
        </c:scaling>
        <c:delete val="0"/>
        <c:axPos val="l"/>
        <c:majorTickMark val="out"/>
        <c:minorTickMark val="none"/>
        <c:tickLblPos val="nextTo"/>
        <c:crossAx val="24958848"/>
        <c:crosses val="autoZero"/>
        <c:auto val="1"/>
        <c:lblAlgn val="ctr"/>
        <c:lblOffset val="100"/>
        <c:noMultiLvlLbl val="0"/>
      </c:catAx>
      <c:valAx>
        <c:axId val="24958848"/>
        <c:scaling>
          <c:orientation val="minMax"/>
        </c:scaling>
        <c:delete val="0"/>
        <c:axPos val="t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4957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7662696850393708"/>
                  <c:y val="-8.587744610997200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'C:\Users\Sonja.AEK\AppData\Local\Microsoft\Windows\Temporary Internet Files\Content.Outlook\UCHGSCP6\[TAULUKOITA, HumanistiURA.xlsx]Taul1'!$D$66:$D$68</c:f>
              <c:strCache>
                <c:ptCount val="3"/>
                <c:pt idx="0">
                  <c:v>Koulutusta vastaavissa tehtävissä</c:v>
                </c:pt>
                <c:pt idx="1">
                  <c:v>Osittain koulutusta vastaavissa tehtävissä</c:v>
                </c:pt>
                <c:pt idx="2">
                  <c:v>Ei koulutusta vastaavissa tehtävissä</c:v>
                </c:pt>
              </c:strCache>
            </c:strRef>
          </c:cat>
          <c:val>
            <c:numRef>
              <c:f>'C:\Users\Sonja.AEK\AppData\Local\Microsoft\Windows\Temporary Internet Files\Content.Outlook\UCHGSCP6\[TAULUKOITA, HumanistiURA.xlsx]Taul1'!$E$66:$E$68</c:f>
              <c:numCache>
                <c:formatCode>General</c:formatCode>
                <c:ptCount val="3"/>
                <c:pt idx="0">
                  <c:v>47.4</c:v>
                </c:pt>
                <c:pt idx="1">
                  <c:v>34.6</c:v>
                </c:pt>
                <c:pt idx="2">
                  <c:v>18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Oliko</a:t>
            </a:r>
            <a:r>
              <a:rPr lang="en-US" dirty="0" smtClean="0"/>
              <a:t> </a:t>
            </a:r>
            <a:r>
              <a:rPr lang="en-US" dirty="0" err="1"/>
              <a:t>ensimmäinen</a:t>
            </a:r>
            <a:r>
              <a:rPr lang="en-US" dirty="0"/>
              <a:t> </a:t>
            </a:r>
            <a:r>
              <a:rPr lang="en-US" dirty="0" err="1"/>
              <a:t>työpaikkasi</a:t>
            </a:r>
            <a:r>
              <a:rPr lang="en-US" dirty="0"/>
              <a:t> </a:t>
            </a:r>
            <a:r>
              <a:rPr lang="en-US" dirty="0" err="1"/>
              <a:t>valmistumisen</a:t>
            </a:r>
            <a:r>
              <a:rPr lang="en-US" dirty="0"/>
              <a:t> </a:t>
            </a:r>
            <a:r>
              <a:rPr lang="en-US" dirty="0" err="1"/>
              <a:t>jälkeen</a:t>
            </a:r>
            <a:r>
              <a:rPr lang="en-US" dirty="0"/>
              <a:t>…</a:t>
            </a:r>
          </a:p>
        </c:rich>
      </c:tx>
      <c:layout>
        <c:manualLayout>
          <c:xMode val="edge"/>
          <c:yMode val="edge"/>
          <c:x val="0.15753086419753087"/>
          <c:y val="6.1732718539678738E-2"/>
        </c:manualLayout>
      </c:layout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45363808690580348"/>
          <c:y val="0.80120230766358458"/>
          <c:w val="0.53710265383493727"/>
          <c:h val="0.1702364778501282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1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Onko tämänhetkinen työpaikkasi…</a:t>
            </a:r>
          </a:p>
        </c:rich>
      </c:tx>
      <c:layout>
        <c:manualLayout>
          <c:xMode val="edge"/>
          <c:yMode val="edge"/>
          <c:x val="0.14519840057453934"/>
          <c:y val="6.3608597223259344E-2"/>
        </c:manualLayout>
      </c:layout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44305568230514064"/>
          <c:y val="0.8173301782497755"/>
          <c:w val="0.538047607805482"/>
          <c:h val="0.1754094718073219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100">
          <a:latin typeface="Arial" panose="020B0604020202020204" pitchFamily="34" charset="0"/>
          <a:cs typeface="Arial" panose="020B0604020202020204" pitchFamily="34" charset="0"/>
        </a:defRPr>
      </a:pPr>
      <a:endParaRPr lang="fi-FI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484CB8-4199-4332-803E-1D71A5B8A6BD}" type="datetimeFigureOut">
              <a:rPr lang="fi-FI" smtClean="0"/>
              <a:t>6.11.2013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D51FA-E3CE-4C21-BCA4-5087E54681E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8066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D51FA-E3CE-4C21-BCA4-5087E54681E0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150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31630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171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2639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3401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810068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7130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8886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0661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697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561440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3955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3955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87461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556792"/>
            <a:ext cx="3353159" cy="5301208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9759" y="6021288"/>
            <a:ext cx="1354729" cy="596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670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sonja.mikkola@akavanerityisalat.f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HumanistiURA</a:t>
            </a:r>
            <a:r>
              <a:rPr lang="fi-FI" dirty="0" smtClean="0"/>
              <a:t> 7.11.2013</a:t>
            </a:r>
            <a:br>
              <a:rPr lang="fi-FI" dirty="0" smtClean="0"/>
            </a:br>
            <a:r>
              <a:rPr lang="fi-FI" dirty="0" smtClean="0"/>
              <a:t>Tutkinnon tuhannet mahdollisuudet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Humanistitutkimuksen tuloksia</a:t>
            </a:r>
            <a:endParaRPr lang="fi-FI" dirty="0" smtClean="0"/>
          </a:p>
          <a:p>
            <a:r>
              <a:rPr lang="fi-FI" sz="2800" dirty="0" smtClean="0"/>
              <a:t>Akavan Erityisalat</a:t>
            </a:r>
            <a:endParaRPr lang="fi-FI" sz="2800" dirty="0"/>
          </a:p>
        </p:txBody>
      </p:sp>
      <p:sp>
        <p:nvSpPr>
          <p:cNvPr id="4" name="Tekstiruutu 3"/>
          <p:cNvSpPr txBox="1"/>
          <p:nvPr/>
        </p:nvSpPr>
        <p:spPr>
          <a:xfrm>
            <a:off x="7092280" y="6597352"/>
            <a:ext cx="1981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>
                <a:solidFill>
                  <a:srgbClr val="00B050"/>
                </a:solidFill>
              </a:rPr>
              <a:t>Humanistitutkimus 2013</a:t>
            </a:r>
          </a:p>
        </p:txBody>
      </p:sp>
    </p:spTree>
    <p:extLst>
      <p:ext uri="{BB962C8B-B14F-4D97-AF65-F5344CB8AC3E}">
        <p14:creationId xmlns:p14="http://schemas.microsoft.com/office/powerpoint/2010/main" val="408643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Työllistyminen valmistumisen jälkeen</a:t>
            </a:r>
            <a:endParaRPr lang="fi-FI" sz="3200" dirty="0"/>
          </a:p>
        </p:txBody>
      </p:sp>
      <p:sp>
        <p:nvSpPr>
          <p:cNvPr id="5" name="Tekstiruutu 4"/>
          <p:cNvSpPr txBox="1"/>
          <p:nvPr/>
        </p:nvSpPr>
        <p:spPr>
          <a:xfrm>
            <a:off x="7092280" y="6577607"/>
            <a:ext cx="1981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>
                <a:solidFill>
                  <a:srgbClr val="00B050"/>
                </a:solidFill>
              </a:rPr>
              <a:t>Humanistitutkimus 2013</a:t>
            </a:r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317687"/>
              </p:ext>
            </p:extLst>
          </p:nvPr>
        </p:nvGraphicFramePr>
        <p:xfrm>
          <a:off x="395536" y="126876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799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i-FI" sz="3200" dirty="0" smtClean="0"/>
              <a:t>Työllistyminen koulutusta vastaaviin tehtäviin</a:t>
            </a:r>
            <a:endParaRPr lang="fi-FI" sz="3200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30952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iruutu 3"/>
          <p:cNvSpPr txBox="1"/>
          <p:nvPr/>
        </p:nvSpPr>
        <p:spPr>
          <a:xfrm>
            <a:off x="7092280" y="6577607"/>
            <a:ext cx="1981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>
                <a:solidFill>
                  <a:srgbClr val="00B050"/>
                </a:solidFill>
              </a:rPr>
              <a:t>Humanistitutkimus 2013</a:t>
            </a:r>
          </a:p>
        </p:txBody>
      </p:sp>
    </p:spTree>
    <p:extLst>
      <p:ext uri="{BB962C8B-B14F-4D97-AF65-F5344CB8AC3E}">
        <p14:creationId xmlns:p14="http://schemas.microsoft.com/office/powerpoint/2010/main" val="385043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i-FI" sz="3200" dirty="0"/>
              <a:t>Ensimmäinen humanistin työpaikka on tyypillisesti </a:t>
            </a:r>
            <a:r>
              <a:rPr lang="fi-FI" sz="3200" dirty="0" smtClean="0"/>
              <a:t>määräaikainen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62500" lnSpcReduction="20000"/>
          </a:bodyPr>
          <a:lstStyle/>
          <a:p>
            <a:r>
              <a:rPr lang="fi-FI" dirty="0"/>
              <a:t>Ensimmäinen humanistin työpaikka </a:t>
            </a:r>
            <a:r>
              <a:rPr lang="fi-FI" dirty="0" smtClean="0"/>
              <a:t>on määräaikainen </a:t>
            </a:r>
            <a:r>
              <a:rPr lang="fi-FI" dirty="0"/>
              <a:t>jopa 70 </a:t>
            </a:r>
            <a:r>
              <a:rPr lang="fi-FI" dirty="0" smtClean="0"/>
              <a:t>prosentilla.</a:t>
            </a:r>
          </a:p>
          <a:p>
            <a:endParaRPr lang="fi-FI" dirty="0" smtClean="0"/>
          </a:p>
          <a:p>
            <a:r>
              <a:rPr lang="fi-FI" dirty="0"/>
              <a:t>M</a:t>
            </a:r>
            <a:r>
              <a:rPr lang="fi-FI" dirty="0" smtClean="0"/>
              <a:t>yöhemminkin </a:t>
            </a:r>
            <a:r>
              <a:rPr lang="fi-FI" dirty="0"/>
              <a:t>pätkätyöt ovat </a:t>
            </a:r>
            <a:r>
              <a:rPr lang="fi-FI" dirty="0" smtClean="0"/>
              <a:t>yleisiä.</a:t>
            </a:r>
          </a:p>
          <a:p>
            <a:endParaRPr lang="fi-FI" dirty="0" smtClean="0"/>
          </a:p>
          <a:p>
            <a:r>
              <a:rPr lang="fi-FI" dirty="0" smtClean="0"/>
              <a:t>Voi </a:t>
            </a:r>
            <a:r>
              <a:rPr lang="fi-FI" dirty="0"/>
              <a:t>jopa puhua pätkätöiden kierteestä, sillä esimerkiksi 40–50-vuotiaista humanisteista 15–20 prosenttia on määräaikaisessa </a:t>
            </a:r>
            <a:r>
              <a:rPr lang="fi-FI" dirty="0" smtClean="0"/>
              <a:t>työsuhteessa.</a:t>
            </a:r>
          </a:p>
          <a:p>
            <a:endParaRPr lang="fi-FI" dirty="0" smtClean="0"/>
          </a:p>
          <a:p>
            <a:r>
              <a:rPr lang="fi-FI" dirty="0" smtClean="0"/>
              <a:t>Pätkätyössä </a:t>
            </a:r>
            <a:r>
              <a:rPr lang="fi-FI" dirty="0"/>
              <a:t>olevista 34 prosentilla määräaikaisuuksia on jatkettu useita </a:t>
            </a:r>
            <a:r>
              <a:rPr lang="fi-FI" dirty="0" smtClean="0"/>
              <a:t>kertoja.</a:t>
            </a:r>
          </a:p>
          <a:p>
            <a:endParaRPr lang="fi-FI" dirty="0" smtClean="0"/>
          </a:p>
          <a:p>
            <a:r>
              <a:rPr lang="fi-FI" dirty="0" smtClean="0"/>
              <a:t>Määräaikaisuuksien </a:t>
            </a:r>
            <a:r>
              <a:rPr lang="fi-FI" dirty="0"/>
              <a:t>yleisimpiä syitä olivat sijaisuudet, hankerahoitus ja työn </a:t>
            </a:r>
            <a:r>
              <a:rPr lang="fi-FI" dirty="0" smtClean="0"/>
              <a:t>kausiluonteisuus.</a:t>
            </a:r>
          </a:p>
          <a:p>
            <a:endParaRPr lang="fi-FI" dirty="0" smtClean="0"/>
          </a:p>
          <a:p>
            <a:r>
              <a:rPr lang="fi-FI" dirty="0" smtClean="0"/>
              <a:t>Pieni </a:t>
            </a:r>
            <a:r>
              <a:rPr lang="fi-FI" dirty="0"/>
              <a:t>vähemmistö ei tiennyt syytä määräaikaisuuteen. </a:t>
            </a:r>
          </a:p>
          <a:p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7092280" y="6577607"/>
            <a:ext cx="1981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>
                <a:solidFill>
                  <a:srgbClr val="00B050"/>
                </a:solidFill>
              </a:rPr>
              <a:t>Humanistitutkimus 2013</a:t>
            </a:r>
          </a:p>
        </p:txBody>
      </p:sp>
    </p:spTree>
    <p:extLst>
      <p:ext uri="{BB962C8B-B14F-4D97-AF65-F5344CB8AC3E}">
        <p14:creationId xmlns:p14="http://schemas.microsoft.com/office/powerpoint/2010/main" val="70326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 smtClean="0"/>
              <a:t>Määräaikaisuudet tyypillisiä</a:t>
            </a:r>
            <a:endParaRPr lang="fi-FI" sz="40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4140526"/>
              </p:ext>
            </p:extLst>
          </p:nvPr>
        </p:nvGraphicFramePr>
        <p:xfrm>
          <a:off x="539552" y="1412776"/>
          <a:ext cx="4114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Kaavi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3315421"/>
              </p:ext>
            </p:extLst>
          </p:nvPr>
        </p:nvGraphicFramePr>
        <p:xfrm>
          <a:off x="4788024" y="1556792"/>
          <a:ext cx="403244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kstiruutu 5"/>
          <p:cNvSpPr txBox="1"/>
          <p:nvPr/>
        </p:nvSpPr>
        <p:spPr>
          <a:xfrm>
            <a:off x="7092280" y="6577607"/>
            <a:ext cx="1981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>
                <a:solidFill>
                  <a:srgbClr val="00B050"/>
                </a:solidFill>
              </a:rPr>
              <a:t>Humanistitutkimus 2013</a:t>
            </a:r>
          </a:p>
        </p:txBody>
      </p:sp>
      <p:graphicFrame>
        <p:nvGraphicFramePr>
          <p:cNvPr id="7" name="Kaavi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4745317"/>
              </p:ext>
            </p:extLst>
          </p:nvPr>
        </p:nvGraphicFramePr>
        <p:xfrm>
          <a:off x="107504" y="1628800"/>
          <a:ext cx="424815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Kaavi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271819"/>
              </p:ext>
            </p:extLst>
          </p:nvPr>
        </p:nvGraphicFramePr>
        <p:xfrm>
          <a:off x="4283968" y="1700808"/>
          <a:ext cx="396044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25454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dirty="0" smtClean="0"/>
              <a:t>Työssäni tarvitsen eniten…</a:t>
            </a:r>
            <a:endParaRPr lang="fi-FI" sz="40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90884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iruutu 4"/>
          <p:cNvSpPr txBox="1"/>
          <p:nvPr/>
        </p:nvSpPr>
        <p:spPr>
          <a:xfrm>
            <a:off x="7092280" y="6577607"/>
            <a:ext cx="1981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>
                <a:solidFill>
                  <a:srgbClr val="00B050"/>
                </a:solidFill>
              </a:rPr>
              <a:t>Humanistitutkimus 2013</a:t>
            </a:r>
          </a:p>
        </p:txBody>
      </p:sp>
    </p:spTree>
    <p:extLst>
      <p:ext uri="{BB962C8B-B14F-4D97-AF65-F5344CB8AC3E}">
        <p14:creationId xmlns:p14="http://schemas.microsoft.com/office/powerpoint/2010/main" val="75634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fi-FI" sz="2800" dirty="0"/>
              <a:t>Humanistista koulutusta tulee saada </a:t>
            </a:r>
            <a:r>
              <a:rPr lang="fi-FI" sz="2800" dirty="0" smtClean="0"/>
              <a:t>työelämälähtöisemmäksi. Tämä </a:t>
            </a:r>
            <a:r>
              <a:rPr lang="fi-FI" sz="2800" dirty="0"/>
              <a:t>vaatimus korostuu etenkin </a:t>
            </a:r>
            <a:r>
              <a:rPr lang="fi-FI" sz="2800" dirty="0" smtClean="0"/>
              <a:t>yliopistopuolella.</a:t>
            </a:r>
            <a:br>
              <a:rPr lang="fi-FI" sz="2800" dirty="0" smtClean="0"/>
            </a:br>
            <a:r>
              <a:rPr lang="fi-FI" sz="2800" dirty="0"/>
              <a:t/>
            </a:r>
            <a:br>
              <a:rPr lang="fi-FI" sz="2800" dirty="0"/>
            </a:br>
            <a:r>
              <a:rPr lang="fi-FI" sz="2800" dirty="0"/>
              <a:t>Vastaajat kaipasivat urasuunnittelua ja yhteyksiä työelämään jo </a:t>
            </a:r>
            <a:r>
              <a:rPr lang="fi-FI" sz="2800" dirty="0" smtClean="0"/>
              <a:t>opiskeluaikana.</a:t>
            </a:r>
            <a:r>
              <a:rPr lang="fi-FI" sz="2800" dirty="0"/>
              <a:t/>
            </a:r>
            <a:br>
              <a:rPr lang="fi-FI" sz="2800" dirty="0"/>
            </a:br>
            <a:endParaRPr lang="fi-FI" sz="2800" dirty="0"/>
          </a:p>
        </p:txBody>
      </p:sp>
      <p:sp>
        <p:nvSpPr>
          <p:cNvPr id="3" name="Tekstiruutu 2"/>
          <p:cNvSpPr txBox="1"/>
          <p:nvPr/>
        </p:nvSpPr>
        <p:spPr>
          <a:xfrm>
            <a:off x="7092280" y="6577607"/>
            <a:ext cx="1981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>
                <a:solidFill>
                  <a:srgbClr val="00B050"/>
                </a:solidFill>
              </a:rPr>
              <a:t>Humanistitutkimus 2013</a:t>
            </a:r>
          </a:p>
        </p:txBody>
      </p:sp>
    </p:spTree>
    <p:extLst>
      <p:ext uri="{BB962C8B-B14F-4D97-AF65-F5344CB8AC3E}">
        <p14:creationId xmlns:p14="http://schemas.microsoft.com/office/powerpoint/2010/main" val="30416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i-FI" sz="3200" dirty="0" smtClean="0"/>
              <a:t>Koulutuksen tuomat valmiudet työelämään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257800"/>
          </a:xfrm>
        </p:spPr>
        <p:txBody>
          <a:bodyPr>
            <a:normAutofit/>
          </a:bodyPr>
          <a:lstStyle/>
          <a:p>
            <a:r>
              <a:rPr lang="fi-FI" sz="2000" dirty="0" smtClean="0"/>
              <a:t>Valtaosa </a:t>
            </a:r>
            <a:r>
              <a:rPr lang="fi-FI" sz="2000" dirty="0"/>
              <a:t>vastaajista kokee humanistisen koulutuksen kehittäneen hyvin </a:t>
            </a:r>
            <a:r>
              <a:rPr lang="fi-FI" sz="2000" b="1" dirty="0"/>
              <a:t>kielitaitoa</a:t>
            </a:r>
            <a:r>
              <a:rPr lang="fi-FI" sz="2000" dirty="0"/>
              <a:t> ja </a:t>
            </a:r>
            <a:r>
              <a:rPr lang="fi-FI" sz="2000" b="1" dirty="0"/>
              <a:t>kulttuurien sekä historian </a:t>
            </a:r>
            <a:r>
              <a:rPr lang="fi-FI" sz="2000" b="1" dirty="0" smtClean="0"/>
              <a:t>tuntemusta</a:t>
            </a:r>
            <a:r>
              <a:rPr lang="fi-FI" sz="2000" dirty="0" smtClean="0"/>
              <a:t>.</a:t>
            </a:r>
            <a:br>
              <a:rPr lang="fi-FI" sz="2000" dirty="0" smtClean="0"/>
            </a:br>
            <a:endParaRPr lang="fi-FI" sz="2000" dirty="0" smtClean="0"/>
          </a:p>
          <a:p>
            <a:r>
              <a:rPr lang="fi-FI" sz="2000" dirty="0" smtClean="0"/>
              <a:t>Moni </a:t>
            </a:r>
            <a:r>
              <a:rPr lang="fi-FI" sz="2000" dirty="0"/>
              <a:t>kiittää myös saaneensa hyvät valmiudet</a:t>
            </a:r>
            <a:r>
              <a:rPr lang="fi-FI" sz="2000" b="1" dirty="0"/>
              <a:t> tutkimusten </a:t>
            </a:r>
            <a:r>
              <a:rPr lang="fi-FI" sz="2000" b="1" dirty="0" smtClean="0"/>
              <a:t>tuottamiseen</a:t>
            </a:r>
            <a:r>
              <a:rPr lang="fi-FI" sz="2000" dirty="0" smtClean="0"/>
              <a:t>.</a:t>
            </a:r>
            <a:br>
              <a:rPr lang="fi-FI" sz="2000" dirty="0" smtClean="0"/>
            </a:br>
            <a:endParaRPr lang="fi-FI" sz="2000" dirty="0" smtClean="0"/>
          </a:p>
          <a:p>
            <a:r>
              <a:rPr lang="fi-FI" sz="2000" dirty="0" smtClean="0"/>
              <a:t>Melko </a:t>
            </a:r>
            <a:r>
              <a:rPr lang="fi-FI" sz="2000" dirty="0"/>
              <a:t>monen mielestä koulutus kehittää hyvin lisäksi </a:t>
            </a:r>
            <a:r>
              <a:rPr lang="fi-FI" sz="2000" b="1" dirty="0"/>
              <a:t>viestintätaitoja</a:t>
            </a:r>
            <a:r>
              <a:rPr lang="fi-FI" sz="2000" dirty="0"/>
              <a:t> ja valmentaa </a:t>
            </a:r>
            <a:r>
              <a:rPr lang="fi-FI" sz="2000" b="1" dirty="0"/>
              <a:t>kansainvälisyyteen ja </a:t>
            </a:r>
            <a:r>
              <a:rPr lang="fi-FI" sz="2000" b="1" dirty="0" smtClean="0"/>
              <a:t>monikulttuurisuuteen</a:t>
            </a:r>
            <a:r>
              <a:rPr lang="fi-FI" sz="2000" dirty="0" smtClean="0"/>
              <a:t>.</a:t>
            </a:r>
            <a:endParaRPr lang="fi-FI" sz="2000" dirty="0"/>
          </a:p>
          <a:p>
            <a:pPr marL="0" indent="0">
              <a:buNone/>
            </a:pPr>
            <a:r>
              <a:rPr lang="fi-FI" sz="2000" dirty="0"/>
              <a:t> </a:t>
            </a:r>
          </a:p>
          <a:p>
            <a:r>
              <a:rPr lang="fi-FI" sz="2000" dirty="0"/>
              <a:t>Erityisesti viestintä- ja kielitaidoista koetaan olevan hyötyä omassa </a:t>
            </a:r>
            <a:r>
              <a:rPr lang="fi-FI" sz="2000" dirty="0" smtClean="0"/>
              <a:t>työssä.</a:t>
            </a:r>
            <a:br>
              <a:rPr lang="fi-FI" sz="2000" dirty="0" smtClean="0"/>
            </a:br>
            <a:endParaRPr lang="fi-FI" sz="2000" dirty="0" smtClean="0"/>
          </a:p>
          <a:p>
            <a:r>
              <a:rPr lang="fi-FI" sz="2000" dirty="0" smtClean="0"/>
              <a:t>Kielitaidon </a:t>
            </a:r>
            <a:r>
              <a:rPr lang="fi-FI" sz="2000" dirty="0"/>
              <a:t>osalta humanistinen koulutus näyttääkin vastaavan melko hyvin työelämän </a:t>
            </a:r>
            <a:r>
              <a:rPr lang="fi-FI" sz="2000" dirty="0" smtClean="0"/>
              <a:t>tarpeita.</a:t>
            </a:r>
            <a:endParaRPr lang="fi-FI" sz="2000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7092280" y="6577607"/>
            <a:ext cx="1981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>
                <a:solidFill>
                  <a:srgbClr val="00B050"/>
                </a:solidFill>
              </a:rPr>
              <a:t>Humanistitutkimus 2013</a:t>
            </a:r>
          </a:p>
        </p:txBody>
      </p:sp>
    </p:spTree>
    <p:extLst>
      <p:ext uri="{BB962C8B-B14F-4D97-AF65-F5344CB8AC3E}">
        <p14:creationId xmlns:p14="http://schemas.microsoft.com/office/powerpoint/2010/main" val="421442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i-FI" sz="2800" dirty="0" smtClean="0"/>
              <a:t>Miten hyvin humanistinen koulutus antoi valmiuksia näihin tehtäviin? </a:t>
            </a:r>
            <a:endParaRPr lang="fi-FI" sz="2800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53645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iruutu 4"/>
          <p:cNvSpPr txBox="1"/>
          <p:nvPr/>
        </p:nvSpPr>
        <p:spPr>
          <a:xfrm>
            <a:off x="7092280" y="6577607"/>
            <a:ext cx="1981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>
                <a:solidFill>
                  <a:srgbClr val="00B050"/>
                </a:solidFill>
              </a:rPr>
              <a:t>Humanistitutkimus 2013</a:t>
            </a:r>
          </a:p>
        </p:txBody>
      </p:sp>
    </p:spTree>
    <p:extLst>
      <p:ext uri="{BB962C8B-B14F-4D97-AF65-F5344CB8AC3E}">
        <p14:creationId xmlns:p14="http://schemas.microsoft.com/office/powerpoint/2010/main" val="56499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i-FI" sz="3200" dirty="0"/>
              <a:t>Näitä tärkeäksi koettuja valmiuksia koulutus </a:t>
            </a:r>
            <a:r>
              <a:rPr lang="fi-FI" sz="3200" dirty="0" smtClean="0"/>
              <a:t/>
            </a:r>
            <a:br>
              <a:rPr lang="fi-FI" sz="3200" dirty="0" smtClean="0"/>
            </a:br>
            <a:r>
              <a:rPr lang="fi-FI" sz="3200" dirty="0" smtClean="0"/>
              <a:t>ei </a:t>
            </a:r>
            <a:r>
              <a:rPr lang="fi-FI" sz="3200" dirty="0"/>
              <a:t>antanut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Toisaalta esimerkiksi </a:t>
            </a:r>
            <a:r>
              <a:rPr lang="fi-FI" sz="2400" b="1" dirty="0"/>
              <a:t>projektinhallinta</a:t>
            </a:r>
            <a:r>
              <a:rPr lang="fi-FI" sz="2400" dirty="0"/>
              <a:t>, </a:t>
            </a:r>
            <a:r>
              <a:rPr lang="fi-FI" sz="2400" b="1" dirty="0"/>
              <a:t>asiakaspalvelu</a:t>
            </a:r>
            <a:r>
              <a:rPr lang="fi-FI" sz="2400" dirty="0"/>
              <a:t> ja </a:t>
            </a:r>
            <a:r>
              <a:rPr lang="fi-FI" sz="2400" b="1" dirty="0"/>
              <a:t>ICT-taidot</a:t>
            </a:r>
            <a:r>
              <a:rPr lang="fi-FI" sz="2400" dirty="0"/>
              <a:t> mainitaan melko usein osaamisalueiksi, joilla omassa työssä on käyttöä, mutta joista ei koulutus juuri tarjonnut </a:t>
            </a:r>
            <a:r>
              <a:rPr lang="fi-FI" sz="2400" dirty="0" smtClean="0"/>
              <a:t>eväitä.</a:t>
            </a:r>
          </a:p>
          <a:p>
            <a:pPr marL="0" indent="0">
              <a:buNone/>
            </a:pPr>
            <a:endParaRPr lang="fi-FI" sz="2400" dirty="0"/>
          </a:p>
          <a:p>
            <a:r>
              <a:rPr lang="fi-FI" sz="2400" dirty="0"/>
              <a:t>Projektinhallinnan tarve ja ICT-taidot korostuivat yliopistoista valmistuneilla ja asiakaspalvelu </a:t>
            </a:r>
            <a:r>
              <a:rPr lang="fi-FI" sz="2400" dirty="0" err="1"/>
              <a:t>amk-puolella</a:t>
            </a:r>
            <a:r>
              <a:rPr lang="fi-FI" sz="2400" dirty="0"/>
              <a:t>. </a:t>
            </a:r>
          </a:p>
          <a:p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7092280" y="6577607"/>
            <a:ext cx="1981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>
                <a:solidFill>
                  <a:srgbClr val="00B050"/>
                </a:solidFill>
              </a:rPr>
              <a:t>Humanistitutkimus 2013</a:t>
            </a:r>
          </a:p>
        </p:txBody>
      </p:sp>
    </p:spTree>
    <p:extLst>
      <p:ext uri="{BB962C8B-B14F-4D97-AF65-F5344CB8AC3E}">
        <p14:creationId xmlns:p14="http://schemas.microsoft.com/office/powerpoint/2010/main" val="15150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i-FI" sz="2800" dirty="0" smtClean="0"/>
              <a:t>Mietteitä humanistitutkinnosta ja työllistymisestä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92488"/>
          </a:xfrm>
        </p:spPr>
        <p:txBody>
          <a:bodyPr>
            <a:normAutofit fontScale="62500" lnSpcReduction="20000"/>
          </a:bodyPr>
          <a:lstStyle/>
          <a:p>
            <a:r>
              <a:rPr lang="fi-FI" dirty="0"/>
              <a:t>Humanistin työ on usein mielenkiintoista mutta harvemmin </a:t>
            </a:r>
            <a:r>
              <a:rPr lang="fi-FI" dirty="0" smtClean="0"/>
              <a:t>rahakasta.</a:t>
            </a:r>
          </a:p>
          <a:p>
            <a:endParaRPr lang="fi-FI" dirty="0" smtClean="0"/>
          </a:p>
          <a:p>
            <a:r>
              <a:rPr lang="fi-FI" dirty="0" smtClean="0"/>
              <a:t>Moni </a:t>
            </a:r>
            <a:r>
              <a:rPr lang="fi-FI" dirty="0"/>
              <a:t>pitkän työuran asiantuntijatehtävissä tehnyt kokee olevansa </a:t>
            </a:r>
            <a:r>
              <a:rPr lang="fi-FI" dirty="0" smtClean="0"/>
              <a:t>unelma-ammatissaan.</a:t>
            </a:r>
          </a:p>
          <a:p>
            <a:endParaRPr lang="fi-FI" dirty="0" smtClean="0"/>
          </a:p>
          <a:p>
            <a:r>
              <a:rPr lang="fi-FI" dirty="0" smtClean="0"/>
              <a:t>Toisaalta </a:t>
            </a:r>
            <a:r>
              <a:rPr lang="fi-FI" dirty="0"/>
              <a:t>löytyy pieni omaan työelämäänsä ja koulutukseensa pettyneiden </a:t>
            </a:r>
            <a:r>
              <a:rPr lang="fi-FI" dirty="0" smtClean="0"/>
              <a:t>joukko.</a:t>
            </a:r>
          </a:p>
          <a:p>
            <a:endParaRPr lang="fi-FI" dirty="0"/>
          </a:p>
          <a:p>
            <a:r>
              <a:rPr lang="fi-FI" dirty="0" smtClean="0"/>
              <a:t>Enemmistö toteaa </a:t>
            </a:r>
            <a:r>
              <a:rPr lang="fi-FI" dirty="0"/>
              <a:t>koulutuksen sopivan yllättävänkin moneen </a:t>
            </a:r>
            <a:r>
              <a:rPr lang="fi-FI" dirty="0" smtClean="0"/>
              <a:t>tehtävään.</a:t>
            </a:r>
          </a:p>
          <a:p>
            <a:endParaRPr lang="fi-FI" dirty="0"/>
          </a:p>
          <a:p>
            <a:r>
              <a:rPr lang="fi-FI" dirty="0" smtClean="0"/>
              <a:t>Noin kolmannekselle </a:t>
            </a:r>
            <a:r>
              <a:rPr lang="fi-FI" dirty="0"/>
              <a:t>humanistinen tutkinto on avannut uran mielenkiintoiseen toiveammattiin, </a:t>
            </a:r>
            <a:r>
              <a:rPr lang="fi-FI" dirty="0" smtClean="0"/>
              <a:t>työhön, </a:t>
            </a:r>
            <a:r>
              <a:rPr lang="fi-FI" dirty="0"/>
              <a:t>jolla on itselle </a:t>
            </a:r>
            <a:r>
              <a:rPr lang="fi-FI" dirty="0" smtClean="0"/>
              <a:t>merkitystä.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7092280" y="6577607"/>
            <a:ext cx="1981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>
                <a:solidFill>
                  <a:srgbClr val="00B050"/>
                </a:solidFill>
              </a:rPr>
              <a:t>Humanistitutkimus 2013</a:t>
            </a:r>
          </a:p>
        </p:txBody>
      </p:sp>
    </p:spTree>
    <p:extLst>
      <p:ext uri="{BB962C8B-B14F-4D97-AF65-F5344CB8AC3E}">
        <p14:creationId xmlns:p14="http://schemas.microsoft.com/office/powerpoint/2010/main" val="75860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Humanistitutkimus 2013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2 </a:t>
            </a:r>
            <a:r>
              <a:rPr lang="fi-FI" dirty="0"/>
              <a:t>700 humanistisen koulutuksen saanutta </a:t>
            </a:r>
            <a:r>
              <a:rPr lang="fi-FI" dirty="0" smtClean="0"/>
              <a:t>jäsentä arvioi </a:t>
            </a:r>
            <a:r>
              <a:rPr lang="fi-FI" dirty="0"/>
              <a:t>omaa koulutustaan ja </a:t>
            </a:r>
            <a:r>
              <a:rPr lang="fi-FI" dirty="0" smtClean="0"/>
              <a:t>työuraansa.</a:t>
            </a:r>
          </a:p>
          <a:p>
            <a:endParaRPr lang="fi-FI" dirty="0" smtClean="0"/>
          </a:p>
          <a:p>
            <a:r>
              <a:rPr lang="fi-FI" dirty="0" smtClean="0"/>
              <a:t>Vastaajista </a:t>
            </a:r>
            <a:r>
              <a:rPr lang="fi-FI" dirty="0"/>
              <a:t>71 prosenttia on ylemmän korkeakoulututkinnon suorittaneita ja 25 prosenttia alemman korkeakoulututkinnon </a:t>
            </a:r>
            <a:r>
              <a:rPr lang="fi-FI" dirty="0" smtClean="0"/>
              <a:t>suorittaneita.</a:t>
            </a:r>
          </a:p>
          <a:p>
            <a:endParaRPr lang="fi-FI" dirty="0" smtClean="0"/>
          </a:p>
          <a:p>
            <a:r>
              <a:rPr lang="fi-FI" dirty="0" smtClean="0"/>
              <a:t>85 </a:t>
            </a:r>
            <a:r>
              <a:rPr lang="fi-FI" dirty="0"/>
              <a:t>prosenttia vastanneista on </a:t>
            </a:r>
            <a:r>
              <a:rPr lang="fi-FI" dirty="0" smtClean="0"/>
              <a:t>naisia.</a:t>
            </a:r>
          </a:p>
          <a:p>
            <a:endParaRPr lang="fi-FI" dirty="0" smtClean="0"/>
          </a:p>
          <a:p>
            <a:r>
              <a:rPr lang="fi-FI" dirty="0"/>
              <a:t>Tutkimus toteutettiin jäsenistön sähköpostikyselynä  13 895 osoitteeseen. Aineisto käsiteltiin </a:t>
            </a:r>
            <a:r>
              <a:rPr lang="fi-FI" dirty="0" err="1"/>
              <a:t>Tripod</a:t>
            </a:r>
            <a:r>
              <a:rPr lang="fi-FI" dirty="0"/>
              <a:t> </a:t>
            </a:r>
            <a:r>
              <a:rPr lang="fi-FI" dirty="0" err="1" smtClean="0"/>
              <a:t>research</a:t>
            </a:r>
            <a:r>
              <a:rPr lang="fi-FI" dirty="0" smtClean="0"/>
              <a:t> </a:t>
            </a:r>
            <a:r>
              <a:rPr lang="fi-FI" dirty="0"/>
              <a:t>Oy:ssä lokakuussa 2013. 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7092280" y="6577607"/>
            <a:ext cx="1981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>
                <a:solidFill>
                  <a:srgbClr val="00B050"/>
                </a:solidFill>
              </a:rPr>
              <a:t>Humanistitutkimus 2013</a:t>
            </a:r>
          </a:p>
        </p:txBody>
      </p:sp>
    </p:spTree>
    <p:extLst>
      <p:ext uri="{BB962C8B-B14F-4D97-AF65-F5344CB8AC3E}">
        <p14:creationId xmlns:p14="http://schemas.microsoft.com/office/powerpoint/2010/main" val="299196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i-FI" sz="2800" dirty="0" smtClean="0"/>
              <a:t>Mietteitä humanistitutkinnosta ja työllistymisestä</a:t>
            </a: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92488"/>
          </a:xfrm>
        </p:spPr>
        <p:txBody>
          <a:bodyPr>
            <a:normAutofit fontScale="77500" lnSpcReduction="20000"/>
          </a:bodyPr>
          <a:lstStyle/>
          <a:p>
            <a:r>
              <a:rPr lang="fi-FI" dirty="0" smtClean="0"/>
              <a:t>Mitä </a:t>
            </a:r>
            <a:r>
              <a:rPr lang="fi-FI" dirty="0"/>
              <a:t>korkeampi asema työpaikalla, sitä tyytyväisempiä vastaajat </a:t>
            </a:r>
            <a:r>
              <a:rPr lang="fi-FI" dirty="0" smtClean="0"/>
              <a:t>olivat ammatinvalintaansa.</a:t>
            </a:r>
            <a:endParaRPr lang="fi-FI" dirty="0"/>
          </a:p>
          <a:p>
            <a:endParaRPr lang="fi-FI" dirty="0"/>
          </a:p>
          <a:p>
            <a:r>
              <a:rPr lang="fi-FI" dirty="0"/>
              <a:t>Toisaalta koulutukseensa pettyneitä on selkeä pieni joukko, joka kokee, ettei humanistikoulutuksesta ole juuri hyötyä </a:t>
            </a:r>
            <a:r>
              <a:rPr lang="fi-FI" dirty="0" smtClean="0"/>
              <a:t>työelämässä.</a:t>
            </a:r>
          </a:p>
          <a:p>
            <a:pPr lvl="1"/>
            <a:r>
              <a:rPr lang="fi-FI" dirty="0" smtClean="0"/>
              <a:t>Näin </a:t>
            </a:r>
            <a:r>
              <a:rPr lang="fi-FI" dirty="0"/>
              <a:t>ajattelee noin 14 prosenttia </a:t>
            </a:r>
            <a:r>
              <a:rPr lang="fi-FI" dirty="0" smtClean="0"/>
              <a:t>vastanneista</a:t>
            </a:r>
          </a:p>
          <a:p>
            <a:endParaRPr lang="fi-FI" dirty="0"/>
          </a:p>
          <a:p>
            <a:r>
              <a:rPr lang="fi-FI" dirty="0" smtClean="0"/>
              <a:t>Noin </a:t>
            </a:r>
            <a:r>
              <a:rPr lang="fi-FI" dirty="0"/>
              <a:t>27 prosenttia on sitä mieltä, että työnantajilla on ennakkoluuloja humanisteja kohtaan. </a:t>
            </a:r>
          </a:p>
          <a:p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7092280" y="6577607"/>
            <a:ext cx="1981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>
                <a:solidFill>
                  <a:srgbClr val="00B050"/>
                </a:solidFill>
              </a:rPr>
              <a:t>Humanistitutkimus 2013</a:t>
            </a:r>
          </a:p>
        </p:txBody>
      </p:sp>
    </p:spTree>
    <p:extLst>
      <p:ext uri="{BB962C8B-B14F-4D97-AF65-F5344CB8AC3E}">
        <p14:creationId xmlns:p14="http://schemas.microsoft.com/office/powerpoint/2010/main" val="327990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i-FI" sz="3200" dirty="0" smtClean="0"/>
              <a:t>Mitä mieltä olet seuraavista väittämistä? (eniten samaa mieltä)</a:t>
            </a:r>
            <a:endParaRPr lang="fi-FI" sz="3200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90384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iruutu 3"/>
          <p:cNvSpPr txBox="1"/>
          <p:nvPr/>
        </p:nvSpPr>
        <p:spPr>
          <a:xfrm>
            <a:off x="7092280" y="6577607"/>
            <a:ext cx="1981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>
                <a:solidFill>
                  <a:srgbClr val="00B050"/>
                </a:solidFill>
              </a:rPr>
              <a:t>Humanistitutkimus 2013</a:t>
            </a:r>
          </a:p>
        </p:txBody>
      </p:sp>
    </p:spTree>
    <p:extLst>
      <p:ext uri="{BB962C8B-B14F-4D97-AF65-F5344CB8AC3E}">
        <p14:creationId xmlns:p14="http://schemas.microsoft.com/office/powerpoint/2010/main" val="277162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i-FI" sz="3200" dirty="0" smtClean="0"/>
              <a:t>Mitä mieltä olet seuraavista väittämistä? (eniten eri mieltä)</a:t>
            </a:r>
            <a:endParaRPr lang="fi-FI" sz="3200" dirty="0"/>
          </a:p>
        </p:txBody>
      </p:sp>
      <p:graphicFrame>
        <p:nvGraphicFramePr>
          <p:cNvPr id="6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92670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iruutu 3"/>
          <p:cNvSpPr txBox="1"/>
          <p:nvPr/>
        </p:nvSpPr>
        <p:spPr>
          <a:xfrm>
            <a:off x="7092280" y="6577607"/>
            <a:ext cx="1981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>
                <a:solidFill>
                  <a:srgbClr val="00B050"/>
                </a:solidFill>
              </a:rPr>
              <a:t>Humanistitutkimus 2013</a:t>
            </a:r>
          </a:p>
        </p:txBody>
      </p:sp>
    </p:spTree>
    <p:extLst>
      <p:ext uri="{BB962C8B-B14F-4D97-AF65-F5344CB8AC3E}">
        <p14:creationId xmlns:p14="http://schemas.microsoft.com/office/powerpoint/2010/main" val="150100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smtClean="0"/>
              <a:t>Lisätietoa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2996952"/>
            <a:ext cx="8229600" cy="748680"/>
          </a:xfrm>
        </p:spPr>
        <p:txBody>
          <a:bodyPr/>
          <a:lstStyle/>
          <a:p>
            <a:pPr marL="0" indent="0" algn="ctr">
              <a:buNone/>
            </a:pPr>
            <a:r>
              <a:rPr lang="fi-FI" dirty="0" smtClean="0">
                <a:hlinkClick r:id="rId2"/>
              </a:rPr>
              <a:t>sonja.mikkola@akavanerityisalat.fi</a:t>
            </a:r>
            <a:r>
              <a:rPr lang="fi-FI" u="sng" dirty="0" smtClean="0"/>
              <a:t>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83120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i-FI" dirty="0" smtClean="0"/>
              <a:t>Taustaa: vastaajien ikä ja sukupuoli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53200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iruutu 4"/>
          <p:cNvSpPr txBox="1"/>
          <p:nvPr/>
        </p:nvSpPr>
        <p:spPr>
          <a:xfrm>
            <a:off x="7092280" y="6577607"/>
            <a:ext cx="1981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>
                <a:solidFill>
                  <a:srgbClr val="00B050"/>
                </a:solidFill>
              </a:rPr>
              <a:t>Humanistitutkimus 2013</a:t>
            </a:r>
          </a:p>
        </p:txBody>
      </p:sp>
    </p:spTree>
    <p:extLst>
      <p:ext uri="{BB962C8B-B14F-4D97-AF65-F5344CB8AC3E}">
        <p14:creationId xmlns:p14="http://schemas.microsoft.com/office/powerpoint/2010/main" val="157138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306896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i-FI" sz="3100" dirty="0"/>
              <a:t>Yliopistosta valmistuneet humanistit työllistyvät tyypillisesti esimies- ja asiantuntijatehtäviin. </a:t>
            </a:r>
            <a:r>
              <a:rPr lang="fi-FI" sz="3100" dirty="0" smtClean="0"/>
              <a:t/>
            </a:r>
            <a:br>
              <a:rPr lang="fi-FI" sz="3100" dirty="0" smtClean="0"/>
            </a:br>
            <a:r>
              <a:rPr lang="fi-FI" sz="3100" dirty="0" smtClean="0"/>
              <a:t/>
            </a:r>
            <a:br>
              <a:rPr lang="fi-FI" sz="3100" dirty="0" smtClean="0"/>
            </a:br>
            <a:r>
              <a:rPr lang="fi-FI" sz="3100" dirty="0" err="1" smtClean="0"/>
              <a:t>AMK-puolella</a:t>
            </a:r>
            <a:r>
              <a:rPr lang="fi-FI" sz="3100" dirty="0" smtClean="0"/>
              <a:t> </a:t>
            </a:r>
            <a:r>
              <a:rPr lang="fi-FI" sz="3100" dirty="0"/>
              <a:t>myös toimihenkilöasema on yleinen. 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7092280" y="6577607"/>
            <a:ext cx="1981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>
                <a:solidFill>
                  <a:srgbClr val="00B050"/>
                </a:solidFill>
              </a:rPr>
              <a:t>Humanistitutkimus 2013</a:t>
            </a:r>
          </a:p>
        </p:txBody>
      </p:sp>
    </p:spTree>
    <p:extLst>
      <p:ext uri="{BB962C8B-B14F-4D97-AF65-F5344CB8AC3E}">
        <p14:creationId xmlns:p14="http://schemas.microsoft.com/office/powerpoint/2010/main" val="135222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i-FI" dirty="0" smtClean="0"/>
              <a:t>Koulutusaste ja asema työpaikoilla</a:t>
            </a:r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>
            <a:off x="7092280" y="6577607"/>
            <a:ext cx="1981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>
                <a:solidFill>
                  <a:srgbClr val="00B050"/>
                </a:solidFill>
              </a:rPr>
              <a:t>Humanistitutkimus 2013</a:t>
            </a:r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52803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539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i-FI" dirty="0"/>
              <a:t>Humanisteille on kysyntää kaikilla työnantajasektoreilla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7092280" y="6577607"/>
            <a:ext cx="1981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>
                <a:solidFill>
                  <a:srgbClr val="00B050"/>
                </a:solidFill>
              </a:rPr>
              <a:t>Humanistitutkimus 2013</a:t>
            </a:r>
          </a:p>
        </p:txBody>
      </p:sp>
    </p:spTree>
    <p:extLst>
      <p:ext uri="{BB962C8B-B14F-4D97-AF65-F5344CB8AC3E}">
        <p14:creationId xmlns:p14="http://schemas.microsoft.com/office/powerpoint/2010/main" val="308895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4000" dirty="0" smtClean="0"/>
              <a:t>Vastaajien työnantajasektorit </a:t>
            </a:r>
            <a:br>
              <a:rPr lang="fi-FI" sz="4000" dirty="0" smtClean="0"/>
            </a:br>
            <a:r>
              <a:rPr lang="fi-FI" sz="3100" dirty="0" smtClean="0"/>
              <a:t>(</a:t>
            </a:r>
            <a:r>
              <a:rPr lang="fi-FI" sz="3100" dirty="0"/>
              <a:t>kokoaikaiset palkansaajat)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9599917"/>
              </p:ext>
            </p:extLst>
          </p:nvPr>
        </p:nvGraphicFramePr>
        <p:xfrm>
          <a:off x="-540568" y="170080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iruutu 4"/>
          <p:cNvSpPr txBox="1"/>
          <p:nvPr/>
        </p:nvSpPr>
        <p:spPr>
          <a:xfrm>
            <a:off x="7092280" y="6577607"/>
            <a:ext cx="1981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>
                <a:solidFill>
                  <a:srgbClr val="00B050"/>
                </a:solidFill>
              </a:rPr>
              <a:t>Humanistitutkimus 2013</a:t>
            </a:r>
          </a:p>
        </p:txBody>
      </p:sp>
      <p:graphicFrame>
        <p:nvGraphicFramePr>
          <p:cNvPr id="6" name="Kaavi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4673613"/>
              </p:ext>
            </p:extLst>
          </p:nvPr>
        </p:nvGraphicFramePr>
        <p:xfrm>
          <a:off x="827584" y="1750218"/>
          <a:ext cx="6368553" cy="4271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2203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isällön paikkamerkk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4590630"/>
              </p:ext>
            </p:extLst>
          </p:nvPr>
        </p:nvGraphicFramePr>
        <p:xfrm>
          <a:off x="323528" y="1124744"/>
          <a:ext cx="82296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iruutu 2"/>
          <p:cNvSpPr txBox="1"/>
          <p:nvPr/>
        </p:nvSpPr>
        <p:spPr>
          <a:xfrm>
            <a:off x="7092280" y="6577607"/>
            <a:ext cx="1981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>
                <a:solidFill>
                  <a:srgbClr val="00B050"/>
                </a:solidFill>
              </a:rPr>
              <a:t>Humanistitutkimus 2013</a:t>
            </a:r>
          </a:p>
        </p:txBody>
      </p:sp>
      <p:sp>
        <p:nvSpPr>
          <p:cNvPr id="4" name="Otsikk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Impact" pitchFamily="34" charset="0"/>
                <a:ea typeface="+mj-ea"/>
                <a:cs typeface="+mj-cs"/>
              </a:defRPr>
            </a:lvl1pPr>
          </a:lstStyle>
          <a:p>
            <a:r>
              <a:rPr lang="fi-FI" sz="3600" dirty="0"/>
              <a:t>Asema työpaikalla työnantajasektoreittain</a:t>
            </a:r>
            <a:endParaRPr lang="fi-FI" sz="4000" dirty="0"/>
          </a:p>
        </p:txBody>
      </p:sp>
    </p:spTree>
    <p:extLst>
      <p:ext uri="{BB962C8B-B14F-4D97-AF65-F5344CB8AC3E}">
        <p14:creationId xmlns:p14="http://schemas.microsoft.com/office/powerpoint/2010/main" val="354374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364502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i-FI" sz="3100" dirty="0" smtClean="0"/>
              <a:t>Puolet </a:t>
            </a:r>
            <a:r>
              <a:rPr lang="fi-FI" sz="3100" dirty="0"/>
              <a:t>humanisteista saa töitä jo ennen </a:t>
            </a:r>
            <a:r>
              <a:rPr lang="fi-FI" sz="3100" dirty="0" smtClean="0"/>
              <a:t>valmistumistaan,  vaikka </a:t>
            </a:r>
            <a:r>
              <a:rPr lang="fi-FI" sz="3100" dirty="0"/>
              <a:t>humanistinen koulutus koetaan </a:t>
            </a:r>
            <a:r>
              <a:rPr lang="fi-FI" sz="3100" dirty="0" smtClean="0"/>
              <a:t>usein liian </a:t>
            </a:r>
            <a:r>
              <a:rPr lang="fi-FI" sz="3100" dirty="0"/>
              <a:t>teoreettiseksi ja työelämälle </a:t>
            </a:r>
            <a:r>
              <a:rPr lang="fi-FI" sz="3100" dirty="0" smtClean="0"/>
              <a:t>vieraaksi.</a:t>
            </a:r>
            <a:br>
              <a:rPr lang="fi-FI" sz="3100" dirty="0" smtClean="0"/>
            </a:br>
            <a:r>
              <a:rPr lang="fi-FI" sz="3100" dirty="0"/>
              <a:t/>
            </a:r>
            <a:br>
              <a:rPr lang="fi-FI" sz="3100" dirty="0"/>
            </a:br>
            <a:r>
              <a:rPr lang="fi-FI" sz="3100" dirty="0" smtClean="0"/>
              <a:t>Noin </a:t>
            </a:r>
            <a:r>
              <a:rPr lang="fi-FI" sz="3100" dirty="0"/>
              <a:t>puolet päätyy täysin koulutustaan vastaaviin </a:t>
            </a:r>
            <a:r>
              <a:rPr lang="fi-FI" sz="3100" dirty="0" smtClean="0"/>
              <a:t>tehtäviin ja kolmannes osittain koulutustaan vastaaviin tehtäviin. </a:t>
            </a:r>
            <a:br>
              <a:rPr lang="fi-FI" sz="3100" dirty="0" smtClean="0"/>
            </a:br>
            <a:r>
              <a:rPr lang="fi-FI" sz="3100" dirty="0"/>
              <a:t/>
            </a:r>
            <a:br>
              <a:rPr lang="fi-FI" sz="3100" dirty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7092280" y="6577607"/>
            <a:ext cx="1981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>
                <a:solidFill>
                  <a:srgbClr val="00B050"/>
                </a:solidFill>
              </a:rPr>
              <a:t>Humanistitutkimus 2013</a:t>
            </a:r>
          </a:p>
        </p:txBody>
      </p:sp>
    </p:spTree>
    <p:extLst>
      <p:ext uri="{BB962C8B-B14F-4D97-AF65-F5344CB8AC3E}">
        <p14:creationId xmlns:p14="http://schemas.microsoft.com/office/powerpoint/2010/main" val="12848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_kalvopohja_markkinointi">
  <a:themeElements>
    <a:clrScheme name="Akavan Erityisalat">
      <a:dk1>
        <a:srgbClr val="4E4B4A"/>
      </a:dk1>
      <a:lt1>
        <a:sysClr val="window" lastClr="FFFFFF"/>
      </a:lt1>
      <a:dk2>
        <a:srgbClr val="00B050"/>
      </a:dk2>
      <a:lt2>
        <a:srgbClr val="CCCCCC"/>
      </a:lt2>
      <a:accent1>
        <a:srgbClr val="C8F811"/>
      </a:accent1>
      <a:accent2>
        <a:srgbClr val="CCCCCC"/>
      </a:accent2>
      <a:accent3>
        <a:srgbClr val="0F9BF0"/>
      </a:accent3>
      <a:accent4>
        <a:srgbClr val="FFB400"/>
      </a:accent4>
      <a:accent5>
        <a:srgbClr val="FA850F"/>
      </a:accent5>
      <a:accent6>
        <a:srgbClr val="4E4B4A"/>
      </a:accent6>
      <a:hlink>
        <a:srgbClr val="0070C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uodika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AE_kalvopohja_markkinointi</Template>
  <TotalTime>276</TotalTime>
  <Words>471</Words>
  <Application>Microsoft Office PowerPoint</Application>
  <PresentationFormat>Näytössä katseltava diaesitys (4:3)</PresentationFormat>
  <Paragraphs>101</Paragraphs>
  <Slides>23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23</vt:i4>
      </vt:variant>
    </vt:vector>
  </HeadingPairs>
  <TitlesOfParts>
    <vt:vector size="24" baseType="lpstr">
      <vt:lpstr>AE_kalvopohja_markkinointi</vt:lpstr>
      <vt:lpstr>HumanistiURA 7.11.2013 Tutkinnon tuhannet mahdollisuudet</vt:lpstr>
      <vt:lpstr>Humanistitutkimus 2013</vt:lpstr>
      <vt:lpstr>Taustaa: vastaajien ikä ja sukupuoli</vt:lpstr>
      <vt:lpstr>Yliopistosta valmistuneet humanistit työllistyvät tyypillisesti esimies- ja asiantuntijatehtäviin.   AMK-puolella myös toimihenkilöasema on yleinen.  </vt:lpstr>
      <vt:lpstr>Koulutusaste ja asema työpaikoilla</vt:lpstr>
      <vt:lpstr>Humanisteille on kysyntää kaikilla työnantajasektoreilla</vt:lpstr>
      <vt:lpstr>Vastaajien työnantajasektorit  (kokoaikaiset palkansaajat)</vt:lpstr>
      <vt:lpstr>PowerPoint-esitys</vt:lpstr>
      <vt:lpstr>Puolet humanisteista saa töitä jo ennen valmistumistaan,  vaikka humanistinen koulutus koetaan usein liian teoreettiseksi ja työelämälle vieraaksi.  Noin puolet päätyy täysin koulutustaan vastaaviin tehtäviin ja kolmannes osittain koulutustaan vastaaviin tehtäviin.      </vt:lpstr>
      <vt:lpstr>Työllistyminen valmistumisen jälkeen</vt:lpstr>
      <vt:lpstr>Työllistyminen koulutusta vastaaviin tehtäviin</vt:lpstr>
      <vt:lpstr>Ensimmäinen humanistin työpaikka on tyypillisesti määräaikainen</vt:lpstr>
      <vt:lpstr>Määräaikaisuudet tyypillisiä</vt:lpstr>
      <vt:lpstr>Työssäni tarvitsen eniten…</vt:lpstr>
      <vt:lpstr>Humanistista koulutusta tulee saada työelämälähtöisemmäksi. Tämä vaatimus korostuu etenkin yliopistopuolella.  Vastaajat kaipasivat urasuunnittelua ja yhteyksiä työelämään jo opiskeluaikana. </vt:lpstr>
      <vt:lpstr>Koulutuksen tuomat valmiudet työelämään</vt:lpstr>
      <vt:lpstr>Miten hyvin humanistinen koulutus antoi valmiuksia näihin tehtäviin? </vt:lpstr>
      <vt:lpstr>Näitä tärkeäksi koettuja valmiuksia koulutus  ei antanut </vt:lpstr>
      <vt:lpstr>Mietteitä humanistitutkinnosta ja työllistymisestä</vt:lpstr>
      <vt:lpstr>Mietteitä humanistitutkinnosta ja työllistymisestä</vt:lpstr>
      <vt:lpstr>Mitä mieltä olet seuraavista väittämistä? (eniten samaa mieltä)</vt:lpstr>
      <vt:lpstr>Mitä mieltä olet seuraavista väittämistä? (eniten eri mieltä)</vt:lpstr>
      <vt:lpstr>Lisätietoa</vt:lpstr>
    </vt:vector>
  </TitlesOfParts>
  <Company>Akavan Erityisalat 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Mirkka Heininen</dc:creator>
  <cp:lastModifiedBy>Anna Joutsenniemi</cp:lastModifiedBy>
  <cp:revision>59</cp:revision>
  <dcterms:created xsi:type="dcterms:W3CDTF">2013-01-30T10:27:49Z</dcterms:created>
  <dcterms:modified xsi:type="dcterms:W3CDTF">2013-11-06T09:36:38Z</dcterms:modified>
</cp:coreProperties>
</file>